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2.xml" ContentType="application/inkml+xml"/>
  <Override PartName="/ppt/ink/ink3.xml" ContentType="application/inkml+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heme/themeOverride1.xml" ContentType="application/vnd.openxmlformats-officedocument.themeOverr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301" r:id="rId1"/>
  </p:sldMasterIdLst>
  <p:sldIdLst>
    <p:sldId id="315" r:id="rId2"/>
    <p:sldId id="260" r:id="rId3"/>
    <p:sldId id="270" r:id="rId4"/>
    <p:sldId id="261" r:id="rId5"/>
    <p:sldId id="330" r:id="rId6"/>
    <p:sldId id="263" r:id="rId7"/>
    <p:sldId id="264" r:id="rId8"/>
    <p:sldId id="328" r:id="rId9"/>
    <p:sldId id="329" r:id="rId10"/>
    <p:sldId id="316" r:id="rId11"/>
    <p:sldId id="271" r:id="rId12"/>
    <p:sldId id="265" r:id="rId13"/>
    <p:sldId id="273" r:id="rId14"/>
    <p:sldId id="272" r:id="rId15"/>
    <p:sldId id="267" r:id="rId16"/>
    <p:sldId id="268" r:id="rId17"/>
    <p:sldId id="331" r:id="rId18"/>
    <p:sldId id="317" r:id="rId19"/>
    <p:sldId id="269" r:id="rId20"/>
    <p:sldId id="275" r:id="rId21"/>
    <p:sldId id="332" r:id="rId22"/>
    <p:sldId id="333" r:id="rId23"/>
    <p:sldId id="274" r:id="rId24"/>
    <p:sldId id="277" r:id="rId25"/>
    <p:sldId id="318" r:id="rId26"/>
    <p:sldId id="278" r:id="rId27"/>
    <p:sldId id="279" r:id="rId28"/>
    <p:sldId id="334" r:id="rId29"/>
    <p:sldId id="280" r:id="rId30"/>
    <p:sldId id="281" r:id="rId31"/>
    <p:sldId id="282" r:id="rId32"/>
    <p:sldId id="335" r:id="rId33"/>
    <p:sldId id="283" r:id="rId34"/>
    <p:sldId id="284" r:id="rId35"/>
    <p:sldId id="285" r:id="rId36"/>
    <p:sldId id="287" r:id="rId37"/>
    <p:sldId id="288" r:id="rId38"/>
    <p:sldId id="319" r:id="rId39"/>
    <p:sldId id="336" r:id="rId40"/>
    <p:sldId id="337" r:id="rId41"/>
    <p:sldId id="338" r:id="rId42"/>
    <p:sldId id="339" r:id="rId43"/>
    <p:sldId id="340" r:id="rId44"/>
    <p:sldId id="341" r:id="rId45"/>
    <p:sldId id="320" r:id="rId46"/>
    <p:sldId id="289" r:id="rId47"/>
    <p:sldId id="293" r:id="rId48"/>
    <p:sldId id="294" r:id="rId49"/>
    <p:sldId id="342" r:id="rId50"/>
    <p:sldId id="343" r:id="rId51"/>
    <p:sldId id="344" r:id="rId52"/>
    <p:sldId id="345" r:id="rId53"/>
    <p:sldId id="346" r:id="rId54"/>
    <p:sldId id="347" r:id="rId55"/>
    <p:sldId id="348" r:id="rId56"/>
    <p:sldId id="349" r:id="rId57"/>
    <p:sldId id="350" r:id="rId58"/>
    <p:sldId id="351" r:id="rId59"/>
    <p:sldId id="352" r:id="rId60"/>
    <p:sldId id="353" r:id="rId61"/>
    <p:sldId id="355" r:id="rId62"/>
    <p:sldId id="356" r:id="rId63"/>
    <p:sldId id="357" r:id="rId64"/>
    <p:sldId id="358" r:id="rId65"/>
    <p:sldId id="359" r:id="rId66"/>
    <p:sldId id="361" r:id="rId67"/>
    <p:sldId id="362" r:id="rId68"/>
    <p:sldId id="363" r:id="rId69"/>
    <p:sldId id="364" r:id="rId70"/>
    <p:sldId id="365" r:id="rId71"/>
    <p:sldId id="366" r:id="rId72"/>
    <p:sldId id="367" r:id="rId73"/>
    <p:sldId id="368" r:id="rId74"/>
    <p:sldId id="369" r:id="rId75"/>
    <p:sldId id="370" r:id="rId76"/>
    <p:sldId id="371" r:id="rId77"/>
    <p:sldId id="372" r:id="rId78"/>
    <p:sldId id="373" r:id="rId79"/>
    <p:sldId id="374" r:id="rId80"/>
    <p:sldId id="375" r:id="rId81"/>
    <p:sldId id="378" r:id="rId82"/>
    <p:sldId id="379" r:id="rId83"/>
    <p:sldId id="376" r:id="rId84"/>
    <p:sldId id="377" r:id="rId85"/>
    <p:sldId id="380" r:id="rId86"/>
    <p:sldId id="383" r:id="rId87"/>
    <p:sldId id="381" r:id="rId88"/>
    <p:sldId id="382" r:id="rId89"/>
    <p:sldId id="384" r:id="rId90"/>
    <p:sldId id="385" r:id="rId91"/>
    <p:sldId id="387" r:id="rId92"/>
    <p:sldId id="386" r:id="rId93"/>
    <p:sldId id="302" r:id="rId94"/>
    <p:sldId id="303" r:id="rId95"/>
    <p:sldId id="298" r:id="rId96"/>
    <p:sldId id="299" r:id="rId97"/>
    <p:sldId id="322" r:id="rId98"/>
    <p:sldId id="323" r:id="rId99"/>
    <p:sldId id="324" r:id="rId100"/>
    <p:sldId id="301" r:id="rId101"/>
    <p:sldId id="300" r:id="rId102"/>
    <p:sldId id="306" r:id="rId103"/>
    <p:sldId id="304" r:id="rId104"/>
    <p:sldId id="305" r:id="rId105"/>
    <p:sldId id="307" r:id="rId106"/>
    <p:sldId id="308" r:id="rId107"/>
    <p:sldId id="309" r:id="rId108"/>
    <p:sldId id="310" r:id="rId109"/>
    <p:sldId id="325" r:id="rId110"/>
    <p:sldId id="326" r:id="rId111"/>
    <p:sldId id="327" r:id="rId112"/>
    <p:sldId id="311" r:id="rId113"/>
    <p:sldId id="312" r:id="rId114"/>
    <p:sldId id="313" r:id="rId1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inition and type" id="{348F82F4-F16C-4145-B9F4-DB5DE3A5162B}">
          <p14:sldIdLst>
            <p14:sldId id="315"/>
            <p14:sldId id="260"/>
          </p14:sldIdLst>
        </p14:section>
        <p14:section name="Forward" id="{A348F803-1053-4D88-ABBE-115895454312}">
          <p14:sldIdLst>
            <p14:sldId id="270"/>
            <p14:sldId id="261"/>
            <p14:sldId id="330"/>
            <p14:sldId id="263"/>
            <p14:sldId id="264"/>
            <p14:sldId id="328"/>
            <p14:sldId id="329"/>
          </p14:sldIdLst>
        </p14:section>
        <p14:section name="Futures" id="{9C038C63-4C16-4EA1-8C07-C65F6FC04218}">
          <p14:sldIdLst>
            <p14:sldId id="316"/>
            <p14:sldId id="271"/>
            <p14:sldId id="265"/>
            <p14:sldId id="273"/>
            <p14:sldId id="272"/>
            <p14:sldId id="267"/>
            <p14:sldId id="268"/>
            <p14:sldId id="331"/>
          </p14:sldIdLst>
        </p14:section>
        <p14:section name="Swap" id="{FE1267C5-CE94-4A19-B1E8-627CAFAF5F71}">
          <p14:sldIdLst>
            <p14:sldId id="317"/>
            <p14:sldId id="269"/>
            <p14:sldId id="275"/>
            <p14:sldId id="332"/>
            <p14:sldId id="333"/>
            <p14:sldId id="274"/>
            <p14:sldId id="277"/>
          </p14:sldIdLst>
        </p14:section>
        <p14:section name="Call option" id="{66889FBA-4C85-4D8B-B06E-EDB115D0C581}">
          <p14:sldIdLst>
            <p14:sldId id="318"/>
            <p14:sldId id="278"/>
            <p14:sldId id="279"/>
            <p14:sldId id="334"/>
            <p14:sldId id="280"/>
            <p14:sldId id="281"/>
            <p14:sldId id="282"/>
            <p14:sldId id="335"/>
          </p14:sldIdLst>
        </p14:section>
        <p14:section name="Put option" id="{CB3F6CAE-43A9-497C-9241-941724A89EEF}">
          <p14:sldIdLst>
            <p14:sldId id="283"/>
            <p14:sldId id="284"/>
            <p14:sldId id="285"/>
            <p14:sldId id="287"/>
            <p14:sldId id="288"/>
            <p14:sldId id="319"/>
          </p14:sldIdLst>
        </p14:section>
        <p14:section name="Comparison between forward and option" id="{C781B9C3-72D2-4ECC-BD77-2F6B9F524339}">
          <p14:sldIdLst>
            <p14:sldId id="336"/>
            <p14:sldId id="337"/>
            <p14:sldId id="338"/>
            <p14:sldId id="339"/>
            <p14:sldId id="340"/>
            <p14:sldId id="341"/>
          </p14:sldIdLst>
        </p14:section>
        <p14:section name="Credit derivative" id="{494C713D-80B0-45A0-B370-DC82C55533EC}">
          <p14:sldIdLst>
            <p14:sldId id="320"/>
            <p14:sldId id="289"/>
            <p14:sldId id="293"/>
            <p14:sldId id="294"/>
            <p14:sldId id="342"/>
          </p14:sldIdLst>
        </p14:section>
        <p14:section name="Pricing and valuation of forward" id="{44C57171-5894-47E7-81F7-193EF530D9F8}">
          <p14:sldIdLst>
            <p14:sldId id="343"/>
            <p14:sldId id="344"/>
            <p14:sldId id="345"/>
            <p14:sldId id="346"/>
            <p14:sldId id="347"/>
            <p14:sldId id="348"/>
            <p14:sldId id="349"/>
            <p14:sldId id="350"/>
            <p14:sldId id="351"/>
            <p14:sldId id="352"/>
            <p14:sldId id="353"/>
          </p14:sldIdLst>
        </p14:section>
        <p14:section name="Forward rate agreement" id="{72C7D078-8770-4975-AC41-9782B6ABD200}">
          <p14:sldIdLst>
            <p14:sldId id="355"/>
            <p14:sldId id="356"/>
            <p14:sldId id="357"/>
            <p14:sldId id="358"/>
            <p14:sldId id="359"/>
            <p14:sldId id="361"/>
            <p14:sldId id="362"/>
            <p14:sldId id="363"/>
          </p14:sldIdLst>
        </p14:section>
        <p14:section name="Pricing and valuation of futures" id="{38D687B7-C708-4E0E-A7E9-A0C2CFBBFC70}">
          <p14:sldIdLst>
            <p14:sldId id="364"/>
            <p14:sldId id="365"/>
            <p14:sldId id="366"/>
            <p14:sldId id="367"/>
            <p14:sldId id="368"/>
            <p14:sldId id="369"/>
            <p14:sldId id="370"/>
            <p14:sldId id="371"/>
            <p14:sldId id="372"/>
            <p14:sldId id="373"/>
            <p14:sldId id="374"/>
          </p14:sldIdLst>
        </p14:section>
        <p14:section name="Pricing and valuation of swap" id="{329B1BDD-AA0A-4337-8ACA-47ED3973877C}">
          <p14:sldIdLst>
            <p14:sldId id="375"/>
            <p14:sldId id="378"/>
            <p14:sldId id="379"/>
            <p14:sldId id="376"/>
            <p14:sldId id="377"/>
            <p14:sldId id="380"/>
            <p14:sldId id="383"/>
            <p14:sldId id="381"/>
            <p14:sldId id="382"/>
            <p14:sldId id="384"/>
            <p14:sldId id="385"/>
            <p14:sldId id="387"/>
            <p14:sldId id="386"/>
          </p14:sldIdLst>
        </p14:section>
        <p14:section name="classification of derivatives" id="{591468FC-0187-4848-8A3C-8CAE8D503BDD}">
          <p14:sldIdLst>
            <p14:sldId id="302"/>
            <p14:sldId id="303"/>
            <p14:sldId id="298"/>
            <p14:sldId id="299"/>
            <p14:sldId id="322"/>
            <p14:sldId id="323"/>
            <p14:sldId id="324"/>
          </p14:sldIdLst>
        </p14:section>
        <p14:section name="purpose and benefit" id="{DFCD8F40-C5FF-4F2A-85AB-0D1F29166946}">
          <p14:sldIdLst>
            <p14:sldId id="301"/>
            <p14:sldId id="300"/>
            <p14:sldId id="306"/>
          </p14:sldIdLst>
        </p14:section>
        <p14:section name="criticism" id="{0FACB368-7460-48E2-A811-7504E01E4768}">
          <p14:sldIdLst>
            <p14:sldId id="304"/>
            <p14:sldId id="305"/>
            <p14:sldId id="307"/>
          </p14:sldIdLst>
        </p14:section>
        <p14:section name="principles of pricing" id="{C566820F-18DA-4089-994A-C84560A4E417}">
          <p14:sldIdLst>
            <p14:sldId id="308"/>
            <p14:sldId id="309"/>
            <p14:sldId id="310"/>
            <p14:sldId id="325"/>
            <p14:sldId id="326"/>
            <p14:sldId id="327"/>
            <p14:sldId id="311"/>
            <p14:sldId id="312"/>
            <p14:sldId id="3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444" autoAdjust="0"/>
    <p:restoredTop sz="94660"/>
  </p:normalViewPr>
  <p:slideViewPr>
    <p:cSldViewPr snapToGrid="0">
      <p:cViewPr varScale="1">
        <p:scale>
          <a:sx n="67" d="100"/>
          <a:sy n="67" d="100"/>
        </p:scale>
        <p:origin x="90" y="7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49.svg"/></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49.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3A75B-7CEE-4D39-A63B-DECAF145C1B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98A9C4E-2679-4E37-A5BE-B4A0659E49C6}">
      <dgm:prSet/>
      <dgm:spPr/>
      <dgm:t>
        <a:bodyPr/>
        <a:lstStyle/>
        <a:p>
          <a:pPr>
            <a:lnSpc>
              <a:spcPct val="100000"/>
            </a:lnSpc>
          </a:pPr>
          <a:r>
            <a:rPr lang="en-US" i="1" dirty="0"/>
            <a:t>Definition: A forward contract is an </a:t>
          </a:r>
          <a:r>
            <a:rPr lang="en-US" i="1" dirty="0">
              <a:solidFill>
                <a:srgbClr val="FF0000"/>
              </a:solidFill>
            </a:rPr>
            <a:t>over-the-counter </a:t>
          </a:r>
          <a:r>
            <a:rPr lang="en-US" i="1" dirty="0"/>
            <a:t>(OTC) derivative in which two counterparties agree that one counterparty, </a:t>
          </a:r>
          <a:r>
            <a:rPr lang="en-US" i="1" dirty="0">
              <a:solidFill>
                <a:srgbClr val="FF0000"/>
              </a:solidFill>
            </a:rPr>
            <a:t>the buyer</a:t>
          </a:r>
          <a:r>
            <a:rPr lang="en-US" i="1" dirty="0"/>
            <a:t>, will purchase an </a:t>
          </a:r>
          <a:r>
            <a:rPr lang="en-US" i="1" dirty="0">
              <a:solidFill>
                <a:srgbClr val="FF0000"/>
              </a:solidFill>
            </a:rPr>
            <a:t>underlying</a:t>
          </a:r>
          <a:r>
            <a:rPr lang="en-US" i="1" dirty="0"/>
            <a:t> from the other counterparty, </a:t>
          </a:r>
          <a:r>
            <a:rPr lang="en-US" i="1" dirty="0">
              <a:solidFill>
                <a:srgbClr val="FF0000"/>
              </a:solidFill>
            </a:rPr>
            <a:t>the seller</a:t>
          </a:r>
          <a:r>
            <a:rPr lang="en-US" i="1" dirty="0"/>
            <a:t>, </a:t>
          </a:r>
          <a:r>
            <a:rPr lang="en-US" i="1" dirty="0">
              <a:solidFill>
                <a:srgbClr val="FF0000"/>
              </a:solidFill>
            </a:rPr>
            <a:t>in the future </a:t>
          </a:r>
          <a:r>
            <a:rPr lang="en-US" i="1" dirty="0"/>
            <a:t>at a </a:t>
          </a:r>
          <a:r>
            <a:rPr lang="en-US" i="1" dirty="0">
              <a:solidFill>
                <a:srgbClr val="FF0000"/>
              </a:solidFill>
            </a:rPr>
            <a:t>pre-agreed fixed price</a:t>
          </a:r>
          <a:r>
            <a:rPr lang="en-US" i="1" dirty="0"/>
            <a:t>. </a:t>
          </a:r>
          <a:endParaRPr lang="en-US" dirty="0"/>
        </a:p>
      </dgm:t>
    </dgm:pt>
    <dgm:pt modelId="{26237BDC-3349-4F38-A85E-AEF9F994022C}" type="parTrans" cxnId="{E8C4C6D7-0D9F-461E-B9EC-815156FBE3B1}">
      <dgm:prSet/>
      <dgm:spPr/>
      <dgm:t>
        <a:bodyPr/>
        <a:lstStyle/>
        <a:p>
          <a:endParaRPr lang="en-US"/>
        </a:p>
      </dgm:t>
    </dgm:pt>
    <dgm:pt modelId="{3D48AA06-74D6-43F1-8717-AD42F46DB8D4}" type="sibTrans" cxnId="{E8C4C6D7-0D9F-461E-B9EC-815156FBE3B1}">
      <dgm:prSet/>
      <dgm:spPr/>
      <dgm:t>
        <a:bodyPr/>
        <a:lstStyle/>
        <a:p>
          <a:endParaRPr lang="en-US"/>
        </a:p>
      </dgm:t>
    </dgm:pt>
    <dgm:pt modelId="{15B3099A-7627-4946-A913-142C3080FD95}">
      <dgm:prSet/>
      <dgm:spPr/>
      <dgm:t>
        <a:bodyPr/>
        <a:lstStyle/>
        <a:p>
          <a:pPr>
            <a:lnSpc>
              <a:spcPct val="100000"/>
            </a:lnSpc>
          </a:pPr>
          <a:r>
            <a:rPr lang="en-US" dirty="0"/>
            <a:t>These markets are known as </a:t>
          </a:r>
          <a:r>
            <a:rPr lang="en-US" b="1" dirty="0">
              <a:solidFill>
                <a:srgbClr val="FF0000"/>
              </a:solidFill>
            </a:rPr>
            <a:t>cash markets </a:t>
          </a:r>
          <a:r>
            <a:rPr lang="en-US" dirty="0"/>
            <a:t>or </a:t>
          </a:r>
          <a:r>
            <a:rPr lang="en-US" b="1" dirty="0">
              <a:solidFill>
                <a:srgbClr val="FF0000"/>
              </a:solidFill>
            </a:rPr>
            <a:t>spot markets </a:t>
          </a:r>
          <a:r>
            <a:rPr lang="en-US" dirty="0"/>
            <a:t>in which specific assets are exchanged at current prices referred to as </a:t>
          </a:r>
          <a:r>
            <a:rPr lang="en-US" b="1" dirty="0">
              <a:solidFill>
                <a:srgbClr val="FF0000"/>
              </a:solidFill>
            </a:rPr>
            <a:t>cash prices </a:t>
          </a:r>
          <a:r>
            <a:rPr lang="en-US" dirty="0"/>
            <a:t>or </a:t>
          </a:r>
          <a:r>
            <a:rPr lang="en-US" b="1" dirty="0">
              <a:solidFill>
                <a:srgbClr val="FF0000"/>
              </a:solidFill>
            </a:rPr>
            <a:t>spot prices</a:t>
          </a:r>
          <a:r>
            <a:rPr lang="en-US" dirty="0"/>
            <a:t>. </a:t>
          </a:r>
        </a:p>
      </dgm:t>
    </dgm:pt>
    <dgm:pt modelId="{2B176ECE-7798-42A8-9876-874B5F9F3D22}" type="parTrans" cxnId="{7F79C308-47A7-4E00-BA5C-5301C12D24B1}">
      <dgm:prSet/>
      <dgm:spPr/>
      <dgm:t>
        <a:bodyPr/>
        <a:lstStyle/>
        <a:p>
          <a:endParaRPr lang="en-US"/>
        </a:p>
      </dgm:t>
    </dgm:pt>
    <dgm:pt modelId="{147F085C-4EBC-472D-B2A0-0ED07C04D645}" type="sibTrans" cxnId="{7F79C308-47A7-4E00-BA5C-5301C12D24B1}">
      <dgm:prSet/>
      <dgm:spPr/>
      <dgm:t>
        <a:bodyPr/>
        <a:lstStyle/>
        <a:p>
          <a:endParaRPr lang="en-US"/>
        </a:p>
      </dgm:t>
    </dgm:pt>
    <dgm:pt modelId="{48405E5D-8F14-43E2-9750-998A9113E3E2}">
      <dgm:prSet/>
      <dgm:spPr/>
      <dgm:t>
        <a:bodyPr/>
        <a:lstStyle/>
        <a:p>
          <a:pPr>
            <a:lnSpc>
              <a:spcPct val="100000"/>
            </a:lnSpc>
          </a:pPr>
          <a:r>
            <a:rPr lang="en-US" dirty="0"/>
            <a:t>At time </a:t>
          </a:r>
          <a:r>
            <a:rPr lang="en-US" i="1" dirty="0"/>
            <a:t>t </a:t>
          </a:r>
          <a:r>
            <a:rPr lang="en-US" dirty="0"/>
            <a:t>= 0, the counterparties do not exchange a payment upfront but, rather, agree on delivery of the underlying at time </a:t>
          </a:r>
          <a:r>
            <a:rPr lang="en-US" i="1" dirty="0"/>
            <a:t>T </a:t>
          </a:r>
          <a:r>
            <a:rPr lang="en-US" dirty="0"/>
            <a:t>for a </a:t>
          </a:r>
          <a:r>
            <a:rPr lang="en-US" b="1" dirty="0">
              <a:solidFill>
                <a:srgbClr val="FF0000"/>
              </a:solidFill>
            </a:rPr>
            <a:t>forward price </a:t>
          </a:r>
          <a:r>
            <a:rPr lang="en-US" dirty="0"/>
            <a:t>of </a:t>
          </a:r>
          <a:r>
            <a:rPr lang="en-US" i="1" dirty="0">
              <a:solidFill>
                <a:srgbClr val="FF0000"/>
              </a:solidFill>
            </a:rPr>
            <a:t>F</a:t>
          </a:r>
          <a:r>
            <a:rPr lang="en-US" baseline="-25000" dirty="0">
              <a:solidFill>
                <a:srgbClr val="FF0000"/>
              </a:solidFill>
            </a:rPr>
            <a:t>0</a:t>
          </a:r>
          <a:r>
            <a:rPr lang="en-US" dirty="0">
              <a:solidFill>
                <a:srgbClr val="FF0000"/>
              </a:solidFill>
            </a:rPr>
            <a:t>(</a:t>
          </a:r>
          <a:r>
            <a:rPr lang="en-US" i="1" dirty="0">
              <a:solidFill>
                <a:srgbClr val="FF0000"/>
              </a:solidFill>
            </a:rPr>
            <a:t>T</a:t>
          </a:r>
          <a:r>
            <a:rPr lang="en-US" dirty="0">
              <a:solidFill>
                <a:srgbClr val="FF0000"/>
              </a:solidFill>
            </a:rPr>
            <a:t>)</a:t>
          </a:r>
          <a:r>
            <a:rPr lang="en-US" dirty="0"/>
            <a:t>. </a:t>
          </a:r>
        </a:p>
      </dgm:t>
    </dgm:pt>
    <dgm:pt modelId="{B96CB58A-BE4B-4224-8951-828700FFA261}" type="parTrans" cxnId="{7AE6F639-FDEE-4034-A089-6CA491BC9CC5}">
      <dgm:prSet/>
      <dgm:spPr/>
      <dgm:t>
        <a:bodyPr/>
        <a:lstStyle/>
        <a:p>
          <a:endParaRPr lang="en-US"/>
        </a:p>
      </dgm:t>
    </dgm:pt>
    <dgm:pt modelId="{85257527-A709-43A6-9362-C91B1560B219}" type="sibTrans" cxnId="{7AE6F639-FDEE-4034-A089-6CA491BC9CC5}">
      <dgm:prSet/>
      <dgm:spPr/>
      <dgm:t>
        <a:bodyPr/>
        <a:lstStyle/>
        <a:p>
          <a:endParaRPr lang="en-US"/>
        </a:p>
      </dgm:t>
    </dgm:pt>
    <dgm:pt modelId="{49D5838A-FDAE-4683-9D8B-295829CF9A08}" type="pres">
      <dgm:prSet presAssocID="{E813A75B-7CEE-4D39-A63B-DECAF145C1B8}" presName="root" presStyleCnt="0">
        <dgm:presLayoutVars>
          <dgm:dir/>
          <dgm:resizeHandles val="exact"/>
        </dgm:presLayoutVars>
      </dgm:prSet>
      <dgm:spPr/>
    </dgm:pt>
    <dgm:pt modelId="{E50C0C08-2D81-48E0-95D7-00159E6A444A}" type="pres">
      <dgm:prSet presAssocID="{C98A9C4E-2679-4E37-A5BE-B4A0659E49C6}" presName="compNode" presStyleCnt="0"/>
      <dgm:spPr/>
    </dgm:pt>
    <dgm:pt modelId="{6AA86D26-9E39-4FB3-818C-3B5C5EF6F9F9}" type="pres">
      <dgm:prSet presAssocID="{C98A9C4E-2679-4E37-A5BE-B4A0659E49C6}" presName="bgRect" presStyleLbl="bgShp" presStyleIdx="0" presStyleCnt="3"/>
      <dgm:spPr/>
    </dgm:pt>
    <dgm:pt modelId="{7C68D352-62A7-4DEE-B8F9-B0E5D9835609}" type="pres">
      <dgm:prSet presAssocID="{C98A9C4E-2679-4E37-A5BE-B4A0659E49C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ntract"/>
        </a:ext>
      </dgm:extLst>
    </dgm:pt>
    <dgm:pt modelId="{41727D97-D366-4F23-B01A-500EFD29B740}" type="pres">
      <dgm:prSet presAssocID="{C98A9C4E-2679-4E37-A5BE-B4A0659E49C6}" presName="spaceRect" presStyleCnt="0"/>
      <dgm:spPr/>
    </dgm:pt>
    <dgm:pt modelId="{FE25C8E7-8AA4-480F-A1A1-CB42F401E270}" type="pres">
      <dgm:prSet presAssocID="{C98A9C4E-2679-4E37-A5BE-B4A0659E49C6}" presName="parTx" presStyleLbl="revTx" presStyleIdx="0" presStyleCnt="3">
        <dgm:presLayoutVars>
          <dgm:chMax val="0"/>
          <dgm:chPref val="0"/>
        </dgm:presLayoutVars>
      </dgm:prSet>
      <dgm:spPr/>
    </dgm:pt>
    <dgm:pt modelId="{9307606E-1500-42B4-A4EA-CE072AF54D1C}" type="pres">
      <dgm:prSet presAssocID="{3D48AA06-74D6-43F1-8717-AD42F46DB8D4}" presName="sibTrans" presStyleCnt="0"/>
      <dgm:spPr/>
    </dgm:pt>
    <dgm:pt modelId="{1D6AB005-FFE9-4E84-BE03-1D525EE73DF3}" type="pres">
      <dgm:prSet presAssocID="{15B3099A-7627-4946-A913-142C3080FD95}" presName="compNode" presStyleCnt="0"/>
      <dgm:spPr/>
    </dgm:pt>
    <dgm:pt modelId="{5B4E20E7-0A4B-452C-B2BD-2E5B68115E8F}" type="pres">
      <dgm:prSet presAssocID="{15B3099A-7627-4946-A913-142C3080FD95}" presName="bgRect" presStyleLbl="bgShp" presStyleIdx="1" presStyleCnt="3"/>
      <dgm:spPr/>
    </dgm:pt>
    <dgm:pt modelId="{0488D1C0-4557-4053-AFC8-EF7EA2DED9DE}" type="pres">
      <dgm:prSet presAssocID="{15B3099A-7627-4946-A913-142C3080FD9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钱"/>
        </a:ext>
      </dgm:extLst>
    </dgm:pt>
    <dgm:pt modelId="{309EC36C-000F-4E63-82B5-AF6F8838E0BF}" type="pres">
      <dgm:prSet presAssocID="{15B3099A-7627-4946-A913-142C3080FD95}" presName="spaceRect" presStyleCnt="0"/>
      <dgm:spPr/>
    </dgm:pt>
    <dgm:pt modelId="{996EE52D-E01B-45BB-81B6-0C9508295FE6}" type="pres">
      <dgm:prSet presAssocID="{15B3099A-7627-4946-A913-142C3080FD95}" presName="parTx" presStyleLbl="revTx" presStyleIdx="1" presStyleCnt="3">
        <dgm:presLayoutVars>
          <dgm:chMax val="0"/>
          <dgm:chPref val="0"/>
        </dgm:presLayoutVars>
      </dgm:prSet>
      <dgm:spPr/>
    </dgm:pt>
    <dgm:pt modelId="{351760C9-366E-419C-B57E-EA30B5755777}" type="pres">
      <dgm:prSet presAssocID="{147F085C-4EBC-472D-B2A0-0ED07C04D645}" presName="sibTrans" presStyleCnt="0"/>
      <dgm:spPr/>
    </dgm:pt>
    <dgm:pt modelId="{E9E89CAC-15BF-4B7D-B254-504E6C42C703}" type="pres">
      <dgm:prSet presAssocID="{48405E5D-8F14-43E2-9750-998A9113E3E2}" presName="compNode" presStyleCnt="0"/>
      <dgm:spPr/>
    </dgm:pt>
    <dgm:pt modelId="{55CB561F-B82B-4F93-A3BC-E26690451BF7}" type="pres">
      <dgm:prSet presAssocID="{48405E5D-8F14-43E2-9750-998A9113E3E2}" presName="bgRect" presStyleLbl="bgShp" presStyleIdx="2" presStyleCnt="3"/>
      <dgm:spPr/>
    </dgm:pt>
    <dgm:pt modelId="{D0821FBC-7BB3-4B4F-9D5C-2A8798E3075A}" type="pres">
      <dgm:prSet presAssocID="{48405E5D-8F14-43E2-9750-998A9113E3E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卢布"/>
        </a:ext>
      </dgm:extLst>
    </dgm:pt>
    <dgm:pt modelId="{4CAD4D76-CF34-4A85-86A4-DCBFCA77BF16}" type="pres">
      <dgm:prSet presAssocID="{48405E5D-8F14-43E2-9750-998A9113E3E2}" presName="spaceRect" presStyleCnt="0"/>
      <dgm:spPr/>
    </dgm:pt>
    <dgm:pt modelId="{98883C68-7187-48F4-BE62-96007A5BD86A}" type="pres">
      <dgm:prSet presAssocID="{48405E5D-8F14-43E2-9750-998A9113E3E2}" presName="parTx" presStyleLbl="revTx" presStyleIdx="2" presStyleCnt="3">
        <dgm:presLayoutVars>
          <dgm:chMax val="0"/>
          <dgm:chPref val="0"/>
        </dgm:presLayoutVars>
      </dgm:prSet>
      <dgm:spPr/>
    </dgm:pt>
  </dgm:ptLst>
  <dgm:cxnLst>
    <dgm:cxn modelId="{7F79C308-47A7-4E00-BA5C-5301C12D24B1}" srcId="{E813A75B-7CEE-4D39-A63B-DECAF145C1B8}" destId="{15B3099A-7627-4946-A913-142C3080FD95}" srcOrd="1" destOrd="0" parTransId="{2B176ECE-7798-42A8-9876-874B5F9F3D22}" sibTransId="{147F085C-4EBC-472D-B2A0-0ED07C04D645}"/>
    <dgm:cxn modelId="{5B69AD12-67C4-4D0B-A982-DA87F1937A63}" type="presOf" srcId="{C98A9C4E-2679-4E37-A5BE-B4A0659E49C6}" destId="{FE25C8E7-8AA4-480F-A1A1-CB42F401E270}" srcOrd="0" destOrd="0" presId="urn:microsoft.com/office/officeart/2018/2/layout/IconVerticalSolidList"/>
    <dgm:cxn modelId="{7AE6F639-FDEE-4034-A089-6CA491BC9CC5}" srcId="{E813A75B-7CEE-4D39-A63B-DECAF145C1B8}" destId="{48405E5D-8F14-43E2-9750-998A9113E3E2}" srcOrd="2" destOrd="0" parTransId="{B96CB58A-BE4B-4224-8951-828700FFA261}" sibTransId="{85257527-A709-43A6-9362-C91B1560B219}"/>
    <dgm:cxn modelId="{E988413F-C56E-4D23-A77A-CDEDB562157C}" type="presOf" srcId="{E813A75B-7CEE-4D39-A63B-DECAF145C1B8}" destId="{49D5838A-FDAE-4683-9D8B-295829CF9A08}" srcOrd="0" destOrd="0" presId="urn:microsoft.com/office/officeart/2018/2/layout/IconVerticalSolidList"/>
    <dgm:cxn modelId="{E8C4C6D7-0D9F-461E-B9EC-815156FBE3B1}" srcId="{E813A75B-7CEE-4D39-A63B-DECAF145C1B8}" destId="{C98A9C4E-2679-4E37-A5BE-B4A0659E49C6}" srcOrd="0" destOrd="0" parTransId="{26237BDC-3349-4F38-A85E-AEF9F994022C}" sibTransId="{3D48AA06-74D6-43F1-8717-AD42F46DB8D4}"/>
    <dgm:cxn modelId="{21C754E1-D736-42EF-831C-A44C999BAF7B}" type="presOf" srcId="{15B3099A-7627-4946-A913-142C3080FD95}" destId="{996EE52D-E01B-45BB-81B6-0C9508295FE6}" srcOrd="0" destOrd="0" presId="urn:microsoft.com/office/officeart/2018/2/layout/IconVerticalSolidList"/>
    <dgm:cxn modelId="{1A3434F2-852D-480A-A6CE-BA46A9A89B14}" type="presOf" srcId="{48405E5D-8F14-43E2-9750-998A9113E3E2}" destId="{98883C68-7187-48F4-BE62-96007A5BD86A}" srcOrd="0" destOrd="0" presId="urn:microsoft.com/office/officeart/2018/2/layout/IconVerticalSolidList"/>
    <dgm:cxn modelId="{5950A7EE-CED9-4D59-A8F3-12F81952E09E}" type="presParOf" srcId="{49D5838A-FDAE-4683-9D8B-295829CF9A08}" destId="{E50C0C08-2D81-48E0-95D7-00159E6A444A}" srcOrd="0" destOrd="0" presId="urn:microsoft.com/office/officeart/2018/2/layout/IconVerticalSolidList"/>
    <dgm:cxn modelId="{77D1E9E5-35AF-4167-8B13-5DC350F19057}" type="presParOf" srcId="{E50C0C08-2D81-48E0-95D7-00159E6A444A}" destId="{6AA86D26-9E39-4FB3-818C-3B5C5EF6F9F9}" srcOrd="0" destOrd="0" presId="urn:microsoft.com/office/officeart/2018/2/layout/IconVerticalSolidList"/>
    <dgm:cxn modelId="{63FBE8E2-3E30-4016-838D-071809C3A0EA}" type="presParOf" srcId="{E50C0C08-2D81-48E0-95D7-00159E6A444A}" destId="{7C68D352-62A7-4DEE-B8F9-B0E5D9835609}" srcOrd="1" destOrd="0" presId="urn:microsoft.com/office/officeart/2018/2/layout/IconVerticalSolidList"/>
    <dgm:cxn modelId="{FB882D9F-256F-4C92-ABD0-23E23879733D}" type="presParOf" srcId="{E50C0C08-2D81-48E0-95D7-00159E6A444A}" destId="{41727D97-D366-4F23-B01A-500EFD29B740}" srcOrd="2" destOrd="0" presId="urn:microsoft.com/office/officeart/2018/2/layout/IconVerticalSolidList"/>
    <dgm:cxn modelId="{86F79943-BB9A-45C7-870F-9E7A3243689E}" type="presParOf" srcId="{E50C0C08-2D81-48E0-95D7-00159E6A444A}" destId="{FE25C8E7-8AA4-480F-A1A1-CB42F401E270}" srcOrd="3" destOrd="0" presId="urn:microsoft.com/office/officeart/2018/2/layout/IconVerticalSolidList"/>
    <dgm:cxn modelId="{B1658AFB-582B-4041-814D-9ABCA4801E94}" type="presParOf" srcId="{49D5838A-FDAE-4683-9D8B-295829CF9A08}" destId="{9307606E-1500-42B4-A4EA-CE072AF54D1C}" srcOrd="1" destOrd="0" presId="urn:microsoft.com/office/officeart/2018/2/layout/IconVerticalSolidList"/>
    <dgm:cxn modelId="{5CE0CDD0-A778-4AAE-9846-8944B0FECD55}" type="presParOf" srcId="{49D5838A-FDAE-4683-9D8B-295829CF9A08}" destId="{1D6AB005-FFE9-4E84-BE03-1D525EE73DF3}" srcOrd="2" destOrd="0" presId="urn:microsoft.com/office/officeart/2018/2/layout/IconVerticalSolidList"/>
    <dgm:cxn modelId="{B66E1C62-AA61-45AF-A3D7-33C8C712010E}" type="presParOf" srcId="{1D6AB005-FFE9-4E84-BE03-1D525EE73DF3}" destId="{5B4E20E7-0A4B-452C-B2BD-2E5B68115E8F}" srcOrd="0" destOrd="0" presId="urn:microsoft.com/office/officeart/2018/2/layout/IconVerticalSolidList"/>
    <dgm:cxn modelId="{6E408CC4-259F-4A34-ADD4-2C258FE9A3B9}" type="presParOf" srcId="{1D6AB005-FFE9-4E84-BE03-1D525EE73DF3}" destId="{0488D1C0-4557-4053-AFC8-EF7EA2DED9DE}" srcOrd="1" destOrd="0" presId="urn:microsoft.com/office/officeart/2018/2/layout/IconVerticalSolidList"/>
    <dgm:cxn modelId="{776C4B4A-D54F-44D6-A5DA-583B5A7B0004}" type="presParOf" srcId="{1D6AB005-FFE9-4E84-BE03-1D525EE73DF3}" destId="{309EC36C-000F-4E63-82B5-AF6F8838E0BF}" srcOrd="2" destOrd="0" presId="urn:microsoft.com/office/officeart/2018/2/layout/IconVerticalSolidList"/>
    <dgm:cxn modelId="{09B2CE08-F288-4A9E-B12E-7DB2A9276EBA}" type="presParOf" srcId="{1D6AB005-FFE9-4E84-BE03-1D525EE73DF3}" destId="{996EE52D-E01B-45BB-81B6-0C9508295FE6}" srcOrd="3" destOrd="0" presId="urn:microsoft.com/office/officeart/2018/2/layout/IconVerticalSolidList"/>
    <dgm:cxn modelId="{5F7D49A7-4D6E-4255-8152-3FC9921F6CD6}" type="presParOf" srcId="{49D5838A-FDAE-4683-9D8B-295829CF9A08}" destId="{351760C9-366E-419C-B57E-EA30B5755777}" srcOrd="3" destOrd="0" presId="urn:microsoft.com/office/officeart/2018/2/layout/IconVerticalSolidList"/>
    <dgm:cxn modelId="{A1A5A544-5F95-4C25-AA73-A37446234FA3}" type="presParOf" srcId="{49D5838A-FDAE-4683-9D8B-295829CF9A08}" destId="{E9E89CAC-15BF-4B7D-B254-504E6C42C703}" srcOrd="4" destOrd="0" presId="urn:microsoft.com/office/officeart/2018/2/layout/IconVerticalSolidList"/>
    <dgm:cxn modelId="{C5260A72-AD7E-43DE-9F25-2F9D74D12840}" type="presParOf" srcId="{E9E89CAC-15BF-4B7D-B254-504E6C42C703}" destId="{55CB561F-B82B-4F93-A3BC-E26690451BF7}" srcOrd="0" destOrd="0" presId="urn:microsoft.com/office/officeart/2018/2/layout/IconVerticalSolidList"/>
    <dgm:cxn modelId="{85E2D7F7-4E4B-4701-9E37-E5AB855D7AA1}" type="presParOf" srcId="{E9E89CAC-15BF-4B7D-B254-504E6C42C703}" destId="{D0821FBC-7BB3-4B4F-9D5C-2A8798E3075A}" srcOrd="1" destOrd="0" presId="urn:microsoft.com/office/officeart/2018/2/layout/IconVerticalSolidList"/>
    <dgm:cxn modelId="{22C11E16-4074-4ACB-B654-6D048A089FFF}" type="presParOf" srcId="{E9E89CAC-15BF-4B7D-B254-504E6C42C703}" destId="{4CAD4D76-CF34-4A85-86A4-DCBFCA77BF16}" srcOrd="2" destOrd="0" presId="urn:microsoft.com/office/officeart/2018/2/layout/IconVerticalSolidList"/>
    <dgm:cxn modelId="{DBA140F3-0E70-49BE-A160-7A9FA3AAE526}" type="presParOf" srcId="{E9E89CAC-15BF-4B7D-B254-504E6C42C703}" destId="{98883C68-7187-48F4-BE62-96007A5BD86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FB0EA6B-CB29-407B-841A-AC849B61403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1EE19D0-0B10-48A0-AD7A-0215180A62F5}">
      <dgm:prSet/>
      <dgm:spPr/>
      <dgm:t>
        <a:bodyPr/>
        <a:lstStyle/>
        <a:p>
          <a:r>
            <a:rPr lang="en-US"/>
            <a:t>1.Assume Hightest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gm:t>
    </dgm:pt>
    <dgm:pt modelId="{A74C3939-354E-4AEA-9BCF-ECFF44A1B3A8}" type="parTrans" cxnId="{58299640-CB69-428B-B80A-2CA3204E2D27}">
      <dgm:prSet/>
      <dgm:spPr/>
      <dgm:t>
        <a:bodyPr/>
        <a:lstStyle/>
        <a:p>
          <a:endParaRPr lang="en-US"/>
        </a:p>
      </dgm:t>
    </dgm:pt>
    <dgm:pt modelId="{D031F5C7-1DA8-4EC3-8182-484D76BCD8A2}" type="sibTrans" cxnId="{58299640-CB69-428B-B80A-2CA3204E2D27}">
      <dgm:prSet/>
      <dgm:spPr/>
      <dgm:t>
        <a:bodyPr/>
        <a:lstStyle/>
        <a:p>
          <a:endParaRPr lang="en-US"/>
        </a:p>
      </dgm:t>
    </dgm:pt>
    <dgm:pt modelId="{C4623771-1A55-40D7-BF25-9D39F6A82F41}">
      <dgm:prSet/>
      <dgm:spPr/>
      <dgm:t>
        <a:bodyPr/>
        <a:lstStyle/>
        <a:p>
          <a:r>
            <a:rPr lang="en-US"/>
            <a:t>2.The Viswan Family Office (VFO) would like to enter into a three-month forward commitment contract to purchase the NIFTY 50 benchmark Indian stock market index traded on the National Stock Exchange. The spot NIFTY 50 index price is INR15,200, the index dividend yield is 2.2%, and the Indian rupee risk-free rate is 4%.</a:t>
          </a:r>
        </a:p>
      </dgm:t>
    </dgm:pt>
    <dgm:pt modelId="{0C9B0D13-F81C-405C-8B5D-E1C4206E21D9}" type="parTrans" cxnId="{6175E0A8-6901-4164-BB12-1A5752C2B390}">
      <dgm:prSet/>
      <dgm:spPr/>
      <dgm:t>
        <a:bodyPr/>
        <a:lstStyle/>
        <a:p>
          <a:endParaRPr lang="en-US"/>
        </a:p>
      </dgm:t>
    </dgm:pt>
    <dgm:pt modelId="{6C9ADEF2-98A2-4248-9A10-7B705B3B6CF9}" type="sibTrans" cxnId="{6175E0A8-6901-4164-BB12-1A5752C2B390}">
      <dgm:prSet/>
      <dgm:spPr/>
      <dgm:t>
        <a:bodyPr/>
        <a:lstStyle/>
        <a:p>
          <a:endParaRPr lang="en-US"/>
        </a:p>
      </dgm:t>
    </dgm:pt>
    <dgm:pt modelId="{DCCCAE82-F1CB-0B42-BBB5-80050F23585B}" type="pres">
      <dgm:prSet presAssocID="{7FB0EA6B-CB29-407B-841A-AC849B61403B}" presName="linear" presStyleCnt="0">
        <dgm:presLayoutVars>
          <dgm:animLvl val="lvl"/>
          <dgm:resizeHandles val="exact"/>
        </dgm:presLayoutVars>
      </dgm:prSet>
      <dgm:spPr/>
    </dgm:pt>
    <dgm:pt modelId="{B2369258-AAD5-5446-A4B5-1903AB1CE7BC}" type="pres">
      <dgm:prSet presAssocID="{81EE19D0-0B10-48A0-AD7A-0215180A62F5}" presName="parentText" presStyleLbl="node1" presStyleIdx="0" presStyleCnt="2">
        <dgm:presLayoutVars>
          <dgm:chMax val="0"/>
          <dgm:bulletEnabled val="1"/>
        </dgm:presLayoutVars>
      </dgm:prSet>
      <dgm:spPr/>
    </dgm:pt>
    <dgm:pt modelId="{BCEA115D-3EC4-6546-8E64-F6BFF4B3A5C0}" type="pres">
      <dgm:prSet presAssocID="{D031F5C7-1DA8-4EC3-8182-484D76BCD8A2}" presName="spacer" presStyleCnt="0"/>
      <dgm:spPr/>
    </dgm:pt>
    <dgm:pt modelId="{918E79DA-9F36-0548-A82D-93E8CA1EA702}" type="pres">
      <dgm:prSet presAssocID="{C4623771-1A55-40D7-BF25-9D39F6A82F41}" presName="parentText" presStyleLbl="node1" presStyleIdx="1" presStyleCnt="2">
        <dgm:presLayoutVars>
          <dgm:chMax val="0"/>
          <dgm:bulletEnabled val="1"/>
        </dgm:presLayoutVars>
      </dgm:prSet>
      <dgm:spPr/>
    </dgm:pt>
  </dgm:ptLst>
  <dgm:cxnLst>
    <dgm:cxn modelId="{58299640-CB69-428B-B80A-2CA3204E2D27}" srcId="{7FB0EA6B-CB29-407B-841A-AC849B61403B}" destId="{81EE19D0-0B10-48A0-AD7A-0215180A62F5}" srcOrd="0" destOrd="0" parTransId="{A74C3939-354E-4AEA-9BCF-ECFF44A1B3A8}" sibTransId="{D031F5C7-1DA8-4EC3-8182-484D76BCD8A2}"/>
    <dgm:cxn modelId="{193B9C5F-9CBE-4542-A207-F0C3FAFA17F3}" type="presOf" srcId="{81EE19D0-0B10-48A0-AD7A-0215180A62F5}" destId="{B2369258-AAD5-5446-A4B5-1903AB1CE7BC}" srcOrd="0" destOrd="0" presId="urn:microsoft.com/office/officeart/2005/8/layout/vList2"/>
    <dgm:cxn modelId="{AD2E3B42-7C12-C441-BE00-F79C237567BD}" type="presOf" srcId="{C4623771-1A55-40D7-BF25-9D39F6A82F41}" destId="{918E79DA-9F36-0548-A82D-93E8CA1EA702}" srcOrd="0" destOrd="0" presId="urn:microsoft.com/office/officeart/2005/8/layout/vList2"/>
    <dgm:cxn modelId="{6175E0A8-6901-4164-BB12-1A5752C2B390}" srcId="{7FB0EA6B-CB29-407B-841A-AC849B61403B}" destId="{C4623771-1A55-40D7-BF25-9D39F6A82F41}" srcOrd="1" destOrd="0" parTransId="{0C9B0D13-F81C-405C-8B5D-E1C4206E21D9}" sibTransId="{6C9ADEF2-98A2-4248-9A10-7B705B3B6CF9}"/>
    <dgm:cxn modelId="{1AAF81A9-EF6B-8940-9CCA-415EC46A1F44}" type="presOf" srcId="{7FB0EA6B-CB29-407B-841A-AC849B61403B}" destId="{DCCCAE82-F1CB-0B42-BBB5-80050F23585B}" srcOrd="0" destOrd="0" presId="urn:microsoft.com/office/officeart/2005/8/layout/vList2"/>
    <dgm:cxn modelId="{7B55B91C-03BF-F44B-B645-FF64EC15F5B3}" type="presParOf" srcId="{DCCCAE82-F1CB-0B42-BBB5-80050F23585B}" destId="{B2369258-AAD5-5446-A4B5-1903AB1CE7BC}" srcOrd="0" destOrd="0" presId="urn:microsoft.com/office/officeart/2005/8/layout/vList2"/>
    <dgm:cxn modelId="{04B88D74-1601-924E-9354-B88DAF27E3A3}" type="presParOf" srcId="{DCCCAE82-F1CB-0B42-BBB5-80050F23585B}" destId="{BCEA115D-3EC4-6546-8E64-F6BFF4B3A5C0}" srcOrd="1" destOrd="0" presId="urn:microsoft.com/office/officeart/2005/8/layout/vList2"/>
    <dgm:cxn modelId="{B49FD64D-4670-234C-87BF-F09703130C15}" type="presParOf" srcId="{DCCCAE82-F1CB-0B42-BBB5-80050F23585B}" destId="{918E79DA-9F36-0548-A82D-93E8CA1EA702}"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A37EEEC-887D-4D67-9064-E874997689D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EBE443F-1163-4B92-8F5B-8913B0FF6E01}">
      <dgm:prSet/>
      <dgm:spPr/>
      <dgm:t>
        <a:bodyPr/>
        <a:lstStyle/>
        <a:p>
          <a:pPr>
            <a:lnSpc>
              <a:spcPct val="100000"/>
            </a:lnSpc>
          </a:pPr>
          <a:r>
            <a:rPr lang="en-US"/>
            <a:t>A swap contract is an agreement between two parties to exchange a series of future cash flows, while a forward contract is an agreement for a single exchange of value at a later date.</a:t>
          </a:r>
        </a:p>
      </dgm:t>
    </dgm:pt>
    <dgm:pt modelId="{3F89C30D-0369-4201-B44F-384049E55DD0}" type="parTrans" cxnId="{7AC061A6-D339-4951-B146-20FC084796FC}">
      <dgm:prSet/>
      <dgm:spPr/>
      <dgm:t>
        <a:bodyPr/>
        <a:lstStyle/>
        <a:p>
          <a:endParaRPr lang="en-US"/>
        </a:p>
      </dgm:t>
    </dgm:pt>
    <dgm:pt modelId="{32C3E909-A0E5-4678-B49A-E339C60BF6D0}" type="sibTrans" cxnId="{7AC061A6-D339-4951-B146-20FC084796FC}">
      <dgm:prSet/>
      <dgm:spPr/>
      <dgm:t>
        <a:bodyPr/>
        <a:lstStyle/>
        <a:p>
          <a:endParaRPr lang="en-US"/>
        </a:p>
      </dgm:t>
    </dgm:pt>
    <dgm:pt modelId="{27F012FC-C82D-45ED-958A-C2EA8B5E3CD8}">
      <dgm:prSet/>
      <dgm:spPr/>
      <dgm:t>
        <a:bodyPr/>
        <a:lstStyle/>
        <a:p>
          <a:pPr>
            <a:lnSpc>
              <a:spcPct val="100000"/>
            </a:lnSpc>
          </a:pPr>
          <a:r>
            <a:rPr lang="en-US" dirty="0"/>
            <a:t>Interest rate swaps are similar to forwards in that both contracts are firm commitments with symmetric payoff profiles and no cash is exchanged at inception, but they differ in that the </a:t>
          </a:r>
          <a:r>
            <a:rPr lang="en-US" dirty="0">
              <a:solidFill>
                <a:srgbClr val="FF0000"/>
              </a:solidFill>
            </a:rPr>
            <a:t>fixed swap rate is constant</a:t>
          </a:r>
          <a:r>
            <a:rPr lang="en-US" dirty="0"/>
            <a:t>, whereas a series of forward contracts has </a:t>
          </a:r>
          <a:r>
            <a:rPr lang="en-US" dirty="0">
              <a:solidFill>
                <a:srgbClr val="FF0000"/>
              </a:solidFill>
            </a:rPr>
            <a:t>different forward rates </a:t>
          </a:r>
          <a:r>
            <a:rPr lang="en-US" dirty="0"/>
            <a:t>at each maturity.</a:t>
          </a:r>
        </a:p>
      </dgm:t>
    </dgm:pt>
    <dgm:pt modelId="{057872FC-8808-4434-9A03-D9865B8A27C0}" type="parTrans" cxnId="{D8346649-6939-49A8-A08E-D72B23850EF3}">
      <dgm:prSet/>
      <dgm:spPr/>
      <dgm:t>
        <a:bodyPr/>
        <a:lstStyle/>
        <a:p>
          <a:endParaRPr lang="en-US"/>
        </a:p>
      </dgm:t>
    </dgm:pt>
    <dgm:pt modelId="{EF4E6563-F5D2-43C3-AE43-8A7E371C5117}" type="sibTrans" cxnId="{D8346649-6939-49A8-A08E-D72B23850EF3}">
      <dgm:prSet/>
      <dgm:spPr/>
      <dgm:t>
        <a:bodyPr/>
        <a:lstStyle/>
        <a:p>
          <a:endParaRPr lang="en-US"/>
        </a:p>
      </dgm:t>
    </dgm:pt>
    <dgm:pt modelId="{E6635769-1AA3-4FE1-9BD2-E1BC6ABFC865}">
      <dgm:prSet/>
      <dgm:spPr/>
      <dgm:t>
        <a:bodyPr/>
        <a:lstStyle/>
        <a:p>
          <a:pPr>
            <a:lnSpc>
              <a:spcPct val="100000"/>
            </a:lnSpc>
          </a:pPr>
          <a:r>
            <a:rPr lang="en-US" dirty="0">
              <a:solidFill>
                <a:srgbClr val="FF0000"/>
              </a:solidFill>
            </a:rPr>
            <a:t>FRA</a:t>
          </a:r>
          <a:r>
            <a:rPr lang="en-US" dirty="0"/>
            <a:t> has a </a:t>
          </a:r>
          <a:r>
            <a:rPr lang="en-US" dirty="0">
              <a:solidFill>
                <a:srgbClr val="FF0000"/>
              </a:solidFill>
            </a:rPr>
            <a:t>single</a:t>
          </a:r>
          <a:r>
            <a:rPr lang="en-US" dirty="0"/>
            <a:t> </a:t>
          </a:r>
          <a:r>
            <a:rPr lang="en-US" dirty="0">
              <a:solidFill>
                <a:srgbClr val="FF0000"/>
              </a:solidFill>
            </a:rPr>
            <a:t>settlement</a:t>
          </a:r>
          <a:r>
            <a:rPr lang="en-US" dirty="0"/>
            <a:t>, which occurs at the </a:t>
          </a:r>
          <a:r>
            <a:rPr lang="en-US" dirty="0">
              <a:solidFill>
                <a:srgbClr val="FF0000"/>
              </a:solidFill>
            </a:rPr>
            <a:t>beginning</a:t>
          </a:r>
          <a:r>
            <a:rPr lang="en-US" dirty="0"/>
            <a:t> of an interest period, while a standard </a:t>
          </a:r>
          <a:r>
            <a:rPr lang="en-US" dirty="0">
              <a:solidFill>
                <a:srgbClr val="FF0000"/>
              </a:solidFill>
            </a:rPr>
            <a:t>swap</a:t>
          </a:r>
          <a:r>
            <a:rPr lang="en-US" dirty="0"/>
            <a:t> has </a:t>
          </a:r>
          <a:r>
            <a:rPr lang="en-US" dirty="0">
              <a:solidFill>
                <a:srgbClr val="FF0000"/>
              </a:solidFill>
            </a:rPr>
            <a:t>periodic settlements</a:t>
          </a:r>
          <a:r>
            <a:rPr lang="en-US" dirty="0"/>
            <a:t>, which occur at the </a:t>
          </a:r>
          <a:r>
            <a:rPr lang="en-US" dirty="0">
              <a:solidFill>
                <a:srgbClr val="FF0000"/>
              </a:solidFill>
            </a:rPr>
            <a:t>end</a:t>
          </a:r>
          <a:r>
            <a:rPr lang="en-US" dirty="0"/>
            <a:t> of each respective period.</a:t>
          </a:r>
        </a:p>
      </dgm:t>
    </dgm:pt>
    <dgm:pt modelId="{CEC5CFAC-EF6D-4A8F-B482-C5F2DF430BA0}" type="parTrans" cxnId="{D74F4101-2EFE-4897-882D-6290AF28EB4B}">
      <dgm:prSet/>
      <dgm:spPr/>
      <dgm:t>
        <a:bodyPr/>
        <a:lstStyle/>
        <a:p>
          <a:endParaRPr lang="en-US"/>
        </a:p>
      </dgm:t>
    </dgm:pt>
    <dgm:pt modelId="{7AB46633-248A-4952-B0A0-1B2EB94B8D27}" type="sibTrans" cxnId="{D74F4101-2EFE-4897-882D-6290AF28EB4B}">
      <dgm:prSet/>
      <dgm:spPr/>
      <dgm:t>
        <a:bodyPr/>
        <a:lstStyle/>
        <a:p>
          <a:endParaRPr lang="en-US"/>
        </a:p>
      </dgm:t>
    </dgm:pt>
    <dgm:pt modelId="{8F002ADD-AEA5-4716-9F9D-A7A2875050D6}" type="pres">
      <dgm:prSet presAssocID="{3A37EEEC-887D-4D67-9064-E874997689D0}" presName="root" presStyleCnt="0">
        <dgm:presLayoutVars>
          <dgm:dir/>
          <dgm:resizeHandles val="exact"/>
        </dgm:presLayoutVars>
      </dgm:prSet>
      <dgm:spPr/>
    </dgm:pt>
    <dgm:pt modelId="{8E59BD1C-CE2F-467E-B331-8F097569464E}" type="pres">
      <dgm:prSet presAssocID="{8EBE443F-1163-4B92-8F5B-8913B0FF6E01}" presName="compNode" presStyleCnt="0"/>
      <dgm:spPr/>
    </dgm:pt>
    <dgm:pt modelId="{5F044745-1B46-430B-BA81-BA55F570EB06}" type="pres">
      <dgm:prSet presAssocID="{8EBE443F-1163-4B92-8F5B-8913B0FF6E01}" presName="bgRect" presStyleLbl="bgShp" presStyleIdx="0" presStyleCnt="3"/>
      <dgm:spPr/>
    </dgm:pt>
    <dgm:pt modelId="{49844F06-0E71-4792-8BC1-C9FB0D749E82}" type="pres">
      <dgm:prSet presAssocID="{8EBE443F-1163-4B92-8F5B-8913B0FF6E0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握手"/>
        </a:ext>
      </dgm:extLst>
    </dgm:pt>
    <dgm:pt modelId="{9D9DB530-70D7-47B8-9EED-A37B48B460E1}" type="pres">
      <dgm:prSet presAssocID="{8EBE443F-1163-4B92-8F5B-8913B0FF6E01}" presName="spaceRect" presStyleCnt="0"/>
      <dgm:spPr/>
    </dgm:pt>
    <dgm:pt modelId="{9EA4B530-FB13-472C-9340-5C6687533A40}" type="pres">
      <dgm:prSet presAssocID="{8EBE443F-1163-4B92-8F5B-8913B0FF6E01}" presName="parTx" presStyleLbl="revTx" presStyleIdx="0" presStyleCnt="3">
        <dgm:presLayoutVars>
          <dgm:chMax val="0"/>
          <dgm:chPref val="0"/>
        </dgm:presLayoutVars>
      </dgm:prSet>
      <dgm:spPr/>
    </dgm:pt>
    <dgm:pt modelId="{82D91335-6808-4314-9A4C-6329FB7309E9}" type="pres">
      <dgm:prSet presAssocID="{32C3E909-A0E5-4678-B49A-E339C60BF6D0}" presName="sibTrans" presStyleCnt="0"/>
      <dgm:spPr/>
    </dgm:pt>
    <dgm:pt modelId="{0C9E042E-7186-4C47-BD9C-872272759B38}" type="pres">
      <dgm:prSet presAssocID="{27F012FC-C82D-45ED-958A-C2EA8B5E3CD8}" presName="compNode" presStyleCnt="0"/>
      <dgm:spPr/>
    </dgm:pt>
    <dgm:pt modelId="{721CE8B1-FEB5-438D-8BC7-45EB3A0EB38D}" type="pres">
      <dgm:prSet presAssocID="{27F012FC-C82D-45ED-958A-C2EA8B5E3CD8}" presName="bgRect" presStyleLbl="bgShp" presStyleIdx="1" presStyleCnt="3"/>
      <dgm:spPr/>
    </dgm:pt>
    <dgm:pt modelId="{9115DB53-E98E-41D8-8286-CD6C57BAF8D8}" type="pres">
      <dgm:prSet presAssocID="{27F012FC-C82D-45ED-958A-C2EA8B5E3CD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美元"/>
        </a:ext>
      </dgm:extLst>
    </dgm:pt>
    <dgm:pt modelId="{4B01F208-8194-4B28-8192-45B8DF2A9D8B}" type="pres">
      <dgm:prSet presAssocID="{27F012FC-C82D-45ED-958A-C2EA8B5E3CD8}" presName="spaceRect" presStyleCnt="0"/>
      <dgm:spPr/>
    </dgm:pt>
    <dgm:pt modelId="{EE02DD46-0064-4BE7-9FDA-B9F03253C25F}" type="pres">
      <dgm:prSet presAssocID="{27F012FC-C82D-45ED-958A-C2EA8B5E3CD8}" presName="parTx" presStyleLbl="revTx" presStyleIdx="1" presStyleCnt="3">
        <dgm:presLayoutVars>
          <dgm:chMax val="0"/>
          <dgm:chPref val="0"/>
        </dgm:presLayoutVars>
      </dgm:prSet>
      <dgm:spPr/>
    </dgm:pt>
    <dgm:pt modelId="{55494837-F03F-42EE-BE0E-3F64CAF2A18F}" type="pres">
      <dgm:prSet presAssocID="{EF4E6563-F5D2-43C3-AE43-8A7E371C5117}" presName="sibTrans" presStyleCnt="0"/>
      <dgm:spPr/>
    </dgm:pt>
    <dgm:pt modelId="{F5813A22-CF35-4B93-8C05-C0C2DDA23185}" type="pres">
      <dgm:prSet presAssocID="{E6635769-1AA3-4FE1-9BD2-E1BC6ABFC865}" presName="compNode" presStyleCnt="0"/>
      <dgm:spPr/>
    </dgm:pt>
    <dgm:pt modelId="{508E0770-8ECD-45A0-8778-EF618153CFFB}" type="pres">
      <dgm:prSet presAssocID="{E6635769-1AA3-4FE1-9BD2-E1BC6ABFC865}" presName="bgRect" presStyleLbl="bgShp" presStyleIdx="2" presStyleCnt="3"/>
      <dgm:spPr/>
    </dgm:pt>
    <dgm:pt modelId="{E4525B13-B3A5-4FFB-B585-3DCA05ECBB74}" type="pres">
      <dgm:prSet presAssocID="{E6635769-1AA3-4FE1-9BD2-E1BC6ABFC86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peed Bump"/>
        </a:ext>
      </dgm:extLst>
    </dgm:pt>
    <dgm:pt modelId="{BD85C7D3-CBC4-4329-854C-C89AEB592D28}" type="pres">
      <dgm:prSet presAssocID="{E6635769-1AA3-4FE1-9BD2-E1BC6ABFC865}" presName="spaceRect" presStyleCnt="0"/>
      <dgm:spPr/>
    </dgm:pt>
    <dgm:pt modelId="{F456AB95-98D1-4A92-BA2B-FD9141102276}" type="pres">
      <dgm:prSet presAssocID="{E6635769-1AA3-4FE1-9BD2-E1BC6ABFC865}" presName="parTx" presStyleLbl="revTx" presStyleIdx="2" presStyleCnt="3">
        <dgm:presLayoutVars>
          <dgm:chMax val="0"/>
          <dgm:chPref val="0"/>
        </dgm:presLayoutVars>
      </dgm:prSet>
      <dgm:spPr/>
    </dgm:pt>
  </dgm:ptLst>
  <dgm:cxnLst>
    <dgm:cxn modelId="{D74F4101-2EFE-4897-882D-6290AF28EB4B}" srcId="{3A37EEEC-887D-4D67-9064-E874997689D0}" destId="{E6635769-1AA3-4FE1-9BD2-E1BC6ABFC865}" srcOrd="2" destOrd="0" parTransId="{CEC5CFAC-EF6D-4A8F-B482-C5F2DF430BA0}" sibTransId="{7AB46633-248A-4952-B0A0-1B2EB94B8D27}"/>
    <dgm:cxn modelId="{F6CCD804-28FB-4561-BB1A-27A8A18C74AE}" type="presOf" srcId="{8EBE443F-1163-4B92-8F5B-8913B0FF6E01}" destId="{9EA4B530-FB13-472C-9340-5C6687533A40}" srcOrd="0" destOrd="0" presId="urn:microsoft.com/office/officeart/2018/2/layout/IconVerticalSolidList"/>
    <dgm:cxn modelId="{C1F7DB60-D756-458C-A0C1-C6163C911FBE}" type="presOf" srcId="{27F012FC-C82D-45ED-958A-C2EA8B5E3CD8}" destId="{EE02DD46-0064-4BE7-9FDA-B9F03253C25F}" srcOrd="0" destOrd="0" presId="urn:microsoft.com/office/officeart/2018/2/layout/IconVerticalSolidList"/>
    <dgm:cxn modelId="{D8346649-6939-49A8-A08E-D72B23850EF3}" srcId="{3A37EEEC-887D-4D67-9064-E874997689D0}" destId="{27F012FC-C82D-45ED-958A-C2EA8B5E3CD8}" srcOrd="1" destOrd="0" parTransId="{057872FC-8808-4434-9A03-D9865B8A27C0}" sibTransId="{EF4E6563-F5D2-43C3-AE43-8A7E371C5117}"/>
    <dgm:cxn modelId="{177CC497-A4A6-4E2D-B087-D62A37474666}" type="presOf" srcId="{3A37EEEC-887D-4D67-9064-E874997689D0}" destId="{8F002ADD-AEA5-4716-9F9D-A7A2875050D6}" srcOrd="0" destOrd="0" presId="urn:microsoft.com/office/officeart/2018/2/layout/IconVerticalSolidList"/>
    <dgm:cxn modelId="{7AC061A6-D339-4951-B146-20FC084796FC}" srcId="{3A37EEEC-887D-4D67-9064-E874997689D0}" destId="{8EBE443F-1163-4B92-8F5B-8913B0FF6E01}" srcOrd="0" destOrd="0" parTransId="{3F89C30D-0369-4201-B44F-384049E55DD0}" sibTransId="{32C3E909-A0E5-4678-B49A-E339C60BF6D0}"/>
    <dgm:cxn modelId="{570137C9-916F-4507-8F4E-5F1D6B567595}" type="presOf" srcId="{E6635769-1AA3-4FE1-9BD2-E1BC6ABFC865}" destId="{F456AB95-98D1-4A92-BA2B-FD9141102276}" srcOrd="0" destOrd="0" presId="urn:microsoft.com/office/officeart/2018/2/layout/IconVerticalSolidList"/>
    <dgm:cxn modelId="{0FDE08AE-458B-430D-BE9D-5DC53614C60D}" type="presParOf" srcId="{8F002ADD-AEA5-4716-9F9D-A7A2875050D6}" destId="{8E59BD1C-CE2F-467E-B331-8F097569464E}" srcOrd="0" destOrd="0" presId="urn:microsoft.com/office/officeart/2018/2/layout/IconVerticalSolidList"/>
    <dgm:cxn modelId="{DA89E6E1-47E4-47FE-AB7E-60B0408B2AB9}" type="presParOf" srcId="{8E59BD1C-CE2F-467E-B331-8F097569464E}" destId="{5F044745-1B46-430B-BA81-BA55F570EB06}" srcOrd="0" destOrd="0" presId="urn:microsoft.com/office/officeart/2018/2/layout/IconVerticalSolidList"/>
    <dgm:cxn modelId="{5F3186D4-3EBB-4766-AB5A-0A8F00505E02}" type="presParOf" srcId="{8E59BD1C-CE2F-467E-B331-8F097569464E}" destId="{49844F06-0E71-4792-8BC1-C9FB0D749E82}" srcOrd="1" destOrd="0" presId="urn:microsoft.com/office/officeart/2018/2/layout/IconVerticalSolidList"/>
    <dgm:cxn modelId="{127706AC-BE82-4609-8297-BE2F60B04702}" type="presParOf" srcId="{8E59BD1C-CE2F-467E-B331-8F097569464E}" destId="{9D9DB530-70D7-47B8-9EED-A37B48B460E1}" srcOrd="2" destOrd="0" presId="urn:microsoft.com/office/officeart/2018/2/layout/IconVerticalSolidList"/>
    <dgm:cxn modelId="{E90E634D-957F-456F-ADE9-5AE568B20FDC}" type="presParOf" srcId="{8E59BD1C-CE2F-467E-B331-8F097569464E}" destId="{9EA4B530-FB13-472C-9340-5C6687533A40}" srcOrd="3" destOrd="0" presId="urn:microsoft.com/office/officeart/2018/2/layout/IconVerticalSolidList"/>
    <dgm:cxn modelId="{2DB121B4-5B5C-419D-9B46-43BA0775A3FA}" type="presParOf" srcId="{8F002ADD-AEA5-4716-9F9D-A7A2875050D6}" destId="{82D91335-6808-4314-9A4C-6329FB7309E9}" srcOrd="1" destOrd="0" presId="urn:microsoft.com/office/officeart/2018/2/layout/IconVerticalSolidList"/>
    <dgm:cxn modelId="{0EC28EFE-035B-4B34-A4AE-2C913DCAF415}" type="presParOf" srcId="{8F002ADD-AEA5-4716-9F9D-A7A2875050D6}" destId="{0C9E042E-7186-4C47-BD9C-872272759B38}" srcOrd="2" destOrd="0" presId="urn:microsoft.com/office/officeart/2018/2/layout/IconVerticalSolidList"/>
    <dgm:cxn modelId="{2FCA9FC8-B64A-4ADC-BD8C-51EF3E347C56}" type="presParOf" srcId="{0C9E042E-7186-4C47-BD9C-872272759B38}" destId="{721CE8B1-FEB5-438D-8BC7-45EB3A0EB38D}" srcOrd="0" destOrd="0" presId="urn:microsoft.com/office/officeart/2018/2/layout/IconVerticalSolidList"/>
    <dgm:cxn modelId="{AA499DAD-156D-4487-9BC4-1400472F2E78}" type="presParOf" srcId="{0C9E042E-7186-4C47-BD9C-872272759B38}" destId="{9115DB53-E98E-41D8-8286-CD6C57BAF8D8}" srcOrd="1" destOrd="0" presId="urn:microsoft.com/office/officeart/2018/2/layout/IconVerticalSolidList"/>
    <dgm:cxn modelId="{6436A530-E50A-43FF-8D5C-C1290BA12506}" type="presParOf" srcId="{0C9E042E-7186-4C47-BD9C-872272759B38}" destId="{4B01F208-8194-4B28-8192-45B8DF2A9D8B}" srcOrd="2" destOrd="0" presId="urn:microsoft.com/office/officeart/2018/2/layout/IconVerticalSolidList"/>
    <dgm:cxn modelId="{60D12395-1842-4D29-850C-50B98F7D69DB}" type="presParOf" srcId="{0C9E042E-7186-4C47-BD9C-872272759B38}" destId="{EE02DD46-0064-4BE7-9FDA-B9F03253C25F}" srcOrd="3" destOrd="0" presId="urn:microsoft.com/office/officeart/2018/2/layout/IconVerticalSolidList"/>
    <dgm:cxn modelId="{76C905A1-2B55-4C27-BB73-26EE6A9F28CE}" type="presParOf" srcId="{8F002ADD-AEA5-4716-9F9D-A7A2875050D6}" destId="{55494837-F03F-42EE-BE0E-3F64CAF2A18F}" srcOrd="3" destOrd="0" presId="urn:microsoft.com/office/officeart/2018/2/layout/IconVerticalSolidList"/>
    <dgm:cxn modelId="{27CAD32F-58FC-4E6B-A3F1-660C12E63F61}" type="presParOf" srcId="{8F002ADD-AEA5-4716-9F9D-A7A2875050D6}" destId="{F5813A22-CF35-4B93-8C05-C0C2DDA23185}" srcOrd="4" destOrd="0" presId="urn:microsoft.com/office/officeart/2018/2/layout/IconVerticalSolidList"/>
    <dgm:cxn modelId="{A6F82093-C7D8-40CC-83B5-7AF681A7E248}" type="presParOf" srcId="{F5813A22-CF35-4B93-8C05-C0C2DDA23185}" destId="{508E0770-8ECD-45A0-8778-EF618153CFFB}" srcOrd="0" destOrd="0" presId="urn:microsoft.com/office/officeart/2018/2/layout/IconVerticalSolidList"/>
    <dgm:cxn modelId="{E554A8E6-F70B-4AED-AE5B-0403F7ABA8DC}" type="presParOf" srcId="{F5813A22-CF35-4B93-8C05-C0C2DDA23185}" destId="{E4525B13-B3A5-4FFB-B585-3DCA05ECBB74}" srcOrd="1" destOrd="0" presId="urn:microsoft.com/office/officeart/2018/2/layout/IconVerticalSolidList"/>
    <dgm:cxn modelId="{FA4201DA-13D8-47B9-9160-E56F1003D2DA}" type="presParOf" srcId="{F5813A22-CF35-4B93-8C05-C0C2DDA23185}" destId="{BD85C7D3-CBC4-4329-854C-C89AEB592D28}" srcOrd="2" destOrd="0" presId="urn:microsoft.com/office/officeart/2018/2/layout/IconVerticalSolidList"/>
    <dgm:cxn modelId="{2B5A2930-6703-4C5F-99BB-119600E8A748}" type="presParOf" srcId="{F5813A22-CF35-4B93-8C05-C0C2DDA23185}" destId="{F456AB95-98D1-4A92-BA2B-FD914110227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B667E-2419-42EB-8F01-2600D778FAB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5D65F1E-AE8A-4D80-9FB4-C2D5ED2AB7EA}">
      <dgm:prSet/>
      <dgm:spPr/>
      <dgm:t>
        <a:bodyPr/>
        <a:lstStyle/>
        <a:p>
          <a:r>
            <a:rPr lang="en-US"/>
            <a:t>1. Describe a scenario in which a forward contract has cash settlement of zero at maturity and neither counterparty has defaulted. </a:t>
          </a:r>
        </a:p>
      </dgm:t>
    </dgm:pt>
    <dgm:pt modelId="{F7434AF5-FDE9-483E-954E-4EC36C289E38}" type="parTrans" cxnId="{392DFC36-34B1-4AF0-913F-556391F1B715}">
      <dgm:prSet/>
      <dgm:spPr/>
      <dgm:t>
        <a:bodyPr/>
        <a:lstStyle/>
        <a:p>
          <a:endParaRPr lang="en-US"/>
        </a:p>
      </dgm:t>
    </dgm:pt>
    <dgm:pt modelId="{86F0AC24-A4B2-48C9-8FDD-D0A4EF5B314B}" type="sibTrans" cxnId="{392DFC36-34B1-4AF0-913F-556391F1B715}">
      <dgm:prSet/>
      <dgm:spPr/>
      <dgm:t>
        <a:bodyPr/>
        <a:lstStyle/>
        <a:p>
          <a:endParaRPr lang="en-US"/>
        </a:p>
      </dgm:t>
    </dgm:pt>
    <dgm:pt modelId="{69C053A1-53D9-40BB-92B3-7E23773D6833}">
      <dgm:prSet/>
      <dgm:spPr/>
      <dgm:t>
        <a:bodyPr/>
        <a:lstStyle/>
        <a:p>
          <a:r>
            <a:rPr lang="en-US"/>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gm:t>
    </dgm:pt>
    <dgm:pt modelId="{9B76DB86-CE5F-49EA-A272-E2077F60195C}" type="parTrans" cxnId="{8F9B3A36-DCDB-453A-882C-7A06AADF480C}">
      <dgm:prSet/>
      <dgm:spPr/>
      <dgm:t>
        <a:bodyPr/>
        <a:lstStyle/>
        <a:p>
          <a:endParaRPr lang="en-US"/>
        </a:p>
      </dgm:t>
    </dgm:pt>
    <dgm:pt modelId="{377F1D82-74A5-4E4A-A1B2-1E88BD13BD4C}" type="sibTrans" cxnId="{8F9B3A36-DCDB-453A-882C-7A06AADF480C}">
      <dgm:prSet/>
      <dgm:spPr/>
      <dgm:t>
        <a:bodyPr/>
        <a:lstStyle/>
        <a:p>
          <a:endParaRPr lang="en-US"/>
        </a:p>
      </dgm:t>
    </dgm:pt>
    <dgm:pt modelId="{C5FC9F8C-E94A-6343-B158-B4636A522BA5}" type="pres">
      <dgm:prSet presAssocID="{7E5B667E-2419-42EB-8F01-2600D778FABC}" presName="linear" presStyleCnt="0">
        <dgm:presLayoutVars>
          <dgm:animLvl val="lvl"/>
          <dgm:resizeHandles val="exact"/>
        </dgm:presLayoutVars>
      </dgm:prSet>
      <dgm:spPr/>
    </dgm:pt>
    <dgm:pt modelId="{43EDFBE0-FC88-AB44-8F8F-1CB227FCA2F3}" type="pres">
      <dgm:prSet presAssocID="{45D65F1E-AE8A-4D80-9FB4-C2D5ED2AB7EA}" presName="parentText" presStyleLbl="node1" presStyleIdx="0" presStyleCnt="2">
        <dgm:presLayoutVars>
          <dgm:chMax val="0"/>
          <dgm:bulletEnabled val="1"/>
        </dgm:presLayoutVars>
      </dgm:prSet>
      <dgm:spPr/>
    </dgm:pt>
    <dgm:pt modelId="{502F79A3-F2C5-CB43-82AC-BB057B4EABE4}" type="pres">
      <dgm:prSet presAssocID="{86F0AC24-A4B2-48C9-8FDD-D0A4EF5B314B}" presName="spacer" presStyleCnt="0"/>
      <dgm:spPr/>
    </dgm:pt>
    <dgm:pt modelId="{2935446E-BFB4-B145-B594-12528465BFB3}" type="pres">
      <dgm:prSet presAssocID="{69C053A1-53D9-40BB-92B3-7E23773D6833}" presName="parentText" presStyleLbl="node1" presStyleIdx="1" presStyleCnt="2">
        <dgm:presLayoutVars>
          <dgm:chMax val="0"/>
          <dgm:bulletEnabled val="1"/>
        </dgm:presLayoutVars>
      </dgm:prSet>
      <dgm:spPr/>
    </dgm:pt>
  </dgm:ptLst>
  <dgm:cxnLst>
    <dgm:cxn modelId="{8F9B3A36-DCDB-453A-882C-7A06AADF480C}" srcId="{7E5B667E-2419-42EB-8F01-2600D778FABC}" destId="{69C053A1-53D9-40BB-92B3-7E23773D6833}" srcOrd="1" destOrd="0" parTransId="{9B76DB86-CE5F-49EA-A272-E2077F60195C}" sibTransId="{377F1D82-74A5-4E4A-A1B2-1E88BD13BD4C}"/>
    <dgm:cxn modelId="{392DFC36-34B1-4AF0-913F-556391F1B715}" srcId="{7E5B667E-2419-42EB-8F01-2600D778FABC}" destId="{45D65F1E-AE8A-4D80-9FB4-C2D5ED2AB7EA}" srcOrd="0" destOrd="0" parTransId="{F7434AF5-FDE9-483E-954E-4EC36C289E38}" sibTransId="{86F0AC24-A4B2-48C9-8FDD-D0A4EF5B314B}"/>
    <dgm:cxn modelId="{88A13A3E-F43A-7F43-B36F-951CE103D9A1}" type="presOf" srcId="{7E5B667E-2419-42EB-8F01-2600D778FABC}" destId="{C5FC9F8C-E94A-6343-B158-B4636A522BA5}" srcOrd="0" destOrd="0" presId="urn:microsoft.com/office/officeart/2005/8/layout/vList2"/>
    <dgm:cxn modelId="{5BB58E8D-0EEE-BC44-BCF0-D52D384B42E0}" type="presOf" srcId="{45D65F1E-AE8A-4D80-9FB4-C2D5ED2AB7EA}" destId="{43EDFBE0-FC88-AB44-8F8F-1CB227FCA2F3}" srcOrd="0" destOrd="0" presId="urn:microsoft.com/office/officeart/2005/8/layout/vList2"/>
    <dgm:cxn modelId="{08265896-6234-4541-9D75-467BC6EC85D5}" type="presOf" srcId="{69C053A1-53D9-40BB-92B3-7E23773D6833}" destId="{2935446E-BFB4-B145-B594-12528465BFB3}" srcOrd="0" destOrd="0" presId="urn:microsoft.com/office/officeart/2005/8/layout/vList2"/>
    <dgm:cxn modelId="{D637313A-1B84-A740-892B-8E3928503C75}" type="presParOf" srcId="{C5FC9F8C-E94A-6343-B158-B4636A522BA5}" destId="{43EDFBE0-FC88-AB44-8F8F-1CB227FCA2F3}" srcOrd="0" destOrd="0" presId="urn:microsoft.com/office/officeart/2005/8/layout/vList2"/>
    <dgm:cxn modelId="{7D481249-DAA5-7B46-BDD3-5F941B9F953A}" type="presParOf" srcId="{C5FC9F8C-E94A-6343-B158-B4636A522BA5}" destId="{502F79A3-F2C5-CB43-82AC-BB057B4EABE4}" srcOrd="1" destOrd="0" presId="urn:microsoft.com/office/officeart/2005/8/layout/vList2"/>
    <dgm:cxn modelId="{CC9967DD-E0A9-634C-B876-CCB156A0A4CF}" type="presParOf" srcId="{C5FC9F8C-E94A-6343-B158-B4636A522BA5}" destId="{2935446E-BFB4-B145-B594-12528465BFB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9225175-C805-4EF6-A501-D4592D47DCA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319AB6C-8DD6-4803-98A9-134545B29816}">
      <dgm:prSet/>
      <dgm:spPr/>
      <dgm:t>
        <a:bodyPr/>
        <a:lstStyle/>
        <a:p>
          <a:r>
            <a:rPr lang="en-US" dirty="0"/>
            <a:t>Definition: Futures contracts are forward contracts with </a:t>
          </a:r>
          <a:r>
            <a:rPr lang="en-US" dirty="0">
              <a:solidFill>
                <a:srgbClr val="FF0000"/>
              </a:solidFill>
            </a:rPr>
            <a:t>standardized</a:t>
          </a:r>
          <a:r>
            <a:rPr lang="en-US" dirty="0"/>
            <a:t> sizes, dates, and underlying that trade on futures exchanges.</a:t>
          </a:r>
        </a:p>
      </dgm:t>
    </dgm:pt>
    <dgm:pt modelId="{5CB9F2AE-CB6A-419C-B640-91D253E84917}" type="parTrans" cxnId="{97ED00F0-0109-4790-BD32-7B89673A8F96}">
      <dgm:prSet/>
      <dgm:spPr/>
      <dgm:t>
        <a:bodyPr/>
        <a:lstStyle/>
        <a:p>
          <a:endParaRPr lang="en-US"/>
        </a:p>
      </dgm:t>
    </dgm:pt>
    <dgm:pt modelId="{BE01A1EA-18B3-4341-8CB5-5B34DFF60F7F}" type="sibTrans" cxnId="{97ED00F0-0109-4790-BD32-7B89673A8F96}">
      <dgm:prSet/>
      <dgm:spPr/>
      <dgm:t>
        <a:bodyPr/>
        <a:lstStyle/>
        <a:p>
          <a:endParaRPr lang="en-US"/>
        </a:p>
      </dgm:t>
    </dgm:pt>
    <dgm:pt modelId="{35831B16-5810-4BB1-85F3-2D8658A2D062}">
      <dgm:prSet/>
      <dgm:spPr/>
      <dgm:t>
        <a:bodyPr/>
        <a:lstStyle/>
        <a:p>
          <a:r>
            <a:rPr lang="en-US" dirty="0"/>
            <a:t>The futures contract buyer creates a long exposure to the underlying by agreeing to purchase the underlying at a later date at a pre-agreed price. The seller makes the opposite commitment. This agreed-on price is called the </a:t>
          </a:r>
          <a:r>
            <a:rPr lang="en-US" dirty="0">
              <a:solidFill>
                <a:srgbClr val="FF0000"/>
              </a:solidFill>
            </a:rPr>
            <a:t>futures price, f0(T).</a:t>
          </a:r>
        </a:p>
      </dgm:t>
    </dgm:pt>
    <dgm:pt modelId="{CA9FD9A1-BD11-4060-AB6F-6980C43DE442}" type="parTrans" cxnId="{20568CF8-AFDE-4DFE-8E35-19655EC8486A}">
      <dgm:prSet/>
      <dgm:spPr/>
      <dgm:t>
        <a:bodyPr/>
        <a:lstStyle/>
        <a:p>
          <a:endParaRPr lang="en-US"/>
        </a:p>
      </dgm:t>
    </dgm:pt>
    <dgm:pt modelId="{0EDD077F-EB44-4B7C-AAE7-B691DB053DB7}" type="sibTrans" cxnId="{20568CF8-AFDE-4DFE-8E35-19655EC8486A}">
      <dgm:prSet/>
      <dgm:spPr/>
      <dgm:t>
        <a:bodyPr/>
        <a:lstStyle/>
        <a:p>
          <a:endParaRPr lang="en-US"/>
        </a:p>
      </dgm:t>
    </dgm:pt>
    <dgm:pt modelId="{68BBD05B-2F0C-2D49-AC21-4BDEAEF2B3B3}" type="pres">
      <dgm:prSet presAssocID="{09225175-C805-4EF6-A501-D4592D47DCA8}" presName="linear" presStyleCnt="0">
        <dgm:presLayoutVars>
          <dgm:animLvl val="lvl"/>
          <dgm:resizeHandles val="exact"/>
        </dgm:presLayoutVars>
      </dgm:prSet>
      <dgm:spPr/>
    </dgm:pt>
    <dgm:pt modelId="{9B9E4AEB-B7E7-994E-9CB9-D08A66D775E8}" type="pres">
      <dgm:prSet presAssocID="{D319AB6C-8DD6-4803-98A9-134545B29816}" presName="parentText" presStyleLbl="node1" presStyleIdx="0" presStyleCnt="2" custLinFactNeighborX="2180" custLinFactNeighborY="-66701">
        <dgm:presLayoutVars>
          <dgm:chMax val="0"/>
          <dgm:bulletEnabled val="1"/>
        </dgm:presLayoutVars>
      </dgm:prSet>
      <dgm:spPr/>
    </dgm:pt>
    <dgm:pt modelId="{F2A2DECA-ECD2-D14B-BE9D-F46CBDEA0C6F}" type="pres">
      <dgm:prSet presAssocID="{BE01A1EA-18B3-4341-8CB5-5B34DFF60F7F}" presName="spacer" presStyleCnt="0"/>
      <dgm:spPr/>
    </dgm:pt>
    <dgm:pt modelId="{3200F415-B300-1C4F-8BC2-0178721ECBA0}" type="pres">
      <dgm:prSet presAssocID="{35831B16-5810-4BB1-85F3-2D8658A2D062}" presName="parentText" presStyleLbl="node1" presStyleIdx="1" presStyleCnt="2">
        <dgm:presLayoutVars>
          <dgm:chMax val="0"/>
          <dgm:bulletEnabled val="1"/>
        </dgm:presLayoutVars>
      </dgm:prSet>
      <dgm:spPr/>
    </dgm:pt>
  </dgm:ptLst>
  <dgm:cxnLst>
    <dgm:cxn modelId="{266D6658-8DC2-4C4A-8854-5CC0445758DB}" type="presOf" srcId="{D319AB6C-8DD6-4803-98A9-134545B29816}" destId="{9B9E4AEB-B7E7-994E-9CB9-D08A66D775E8}" srcOrd="0" destOrd="0" presId="urn:microsoft.com/office/officeart/2005/8/layout/vList2"/>
    <dgm:cxn modelId="{FE84F583-B93B-C54D-8090-6D25FCA90B37}" type="presOf" srcId="{09225175-C805-4EF6-A501-D4592D47DCA8}" destId="{68BBD05B-2F0C-2D49-AC21-4BDEAEF2B3B3}" srcOrd="0" destOrd="0" presId="urn:microsoft.com/office/officeart/2005/8/layout/vList2"/>
    <dgm:cxn modelId="{2688C186-C319-D145-A7FB-BB5CE8245534}" type="presOf" srcId="{35831B16-5810-4BB1-85F3-2D8658A2D062}" destId="{3200F415-B300-1C4F-8BC2-0178721ECBA0}" srcOrd="0" destOrd="0" presId="urn:microsoft.com/office/officeart/2005/8/layout/vList2"/>
    <dgm:cxn modelId="{97ED00F0-0109-4790-BD32-7B89673A8F96}" srcId="{09225175-C805-4EF6-A501-D4592D47DCA8}" destId="{D319AB6C-8DD6-4803-98A9-134545B29816}" srcOrd="0" destOrd="0" parTransId="{5CB9F2AE-CB6A-419C-B640-91D253E84917}" sibTransId="{BE01A1EA-18B3-4341-8CB5-5B34DFF60F7F}"/>
    <dgm:cxn modelId="{20568CF8-AFDE-4DFE-8E35-19655EC8486A}" srcId="{09225175-C805-4EF6-A501-D4592D47DCA8}" destId="{35831B16-5810-4BB1-85F3-2D8658A2D062}" srcOrd="1" destOrd="0" parTransId="{CA9FD9A1-BD11-4060-AB6F-6980C43DE442}" sibTransId="{0EDD077F-EB44-4B7C-AAE7-B691DB053DB7}"/>
    <dgm:cxn modelId="{D288D09E-BAAD-5C44-8058-D01D778EDB11}" type="presParOf" srcId="{68BBD05B-2F0C-2D49-AC21-4BDEAEF2B3B3}" destId="{9B9E4AEB-B7E7-994E-9CB9-D08A66D775E8}" srcOrd="0" destOrd="0" presId="urn:microsoft.com/office/officeart/2005/8/layout/vList2"/>
    <dgm:cxn modelId="{0D746861-DA7E-F64E-A8E7-61545BADF390}" type="presParOf" srcId="{68BBD05B-2F0C-2D49-AC21-4BDEAEF2B3B3}" destId="{F2A2DECA-ECD2-D14B-BE9D-F46CBDEA0C6F}" srcOrd="1" destOrd="0" presId="urn:microsoft.com/office/officeart/2005/8/layout/vList2"/>
    <dgm:cxn modelId="{BE5B2FD9-CF85-4246-AE11-91035CF0FA7B}" type="presParOf" srcId="{68BBD05B-2F0C-2D49-AC21-4BDEAEF2B3B3}" destId="{3200F415-B300-1C4F-8BC2-0178721ECBA0}"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DF7109D-A933-4331-BF01-EFEE5BF19E49}"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66D154E6-E25D-467F-8E00-CAAB2F6AD7C2}">
      <dgm:prSet/>
      <dgm:spPr/>
      <dgm:t>
        <a:bodyPr/>
        <a:lstStyle/>
        <a:p>
          <a:pPr>
            <a:lnSpc>
              <a:spcPct val="100000"/>
            </a:lnSpc>
          </a:pPr>
          <a:r>
            <a:rPr lang="en-US" dirty="0"/>
            <a:t>Probably the most important distinctive characteristic of futures contracts is the </a:t>
          </a:r>
          <a:r>
            <a:rPr lang="en-US" dirty="0">
              <a:solidFill>
                <a:srgbClr val="FF0000"/>
              </a:solidFill>
            </a:rPr>
            <a:t>daily settlement </a:t>
          </a:r>
          <a:r>
            <a:rPr lang="en-US" dirty="0"/>
            <a:t>of gains and losses and the associated </a:t>
          </a:r>
          <a:r>
            <a:rPr lang="en-US" dirty="0">
              <a:solidFill>
                <a:srgbClr val="FF0000"/>
              </a:solidFill>
            </a:rPr>
            <a:t>credit guarantee </a:t>
          </a:r>
          <a:r>
            <a:rPr lang="en-US" dirty="0"/>
            <a:t>provided by the exchange through its clearinghouse.</a:t>
          </a:r>
        </a:p>
      </dgm:t>
    </dgm:pt>
    <dgm:pt modelId="{7242AEB5-D316-4D54-AE86-BE6FBE753C43}" type="parTrans" cxnId="{A709F083-CCD1-4887-9B61-47C3A48E55D4}">
      <dgm:prSet/>
      <dgm:spPr/>
      <dgm:t>
        <a:bodyPr/>
        <a:lstStyle/>
        <a:p>
          <a:endParaRPr lang="en-US"/>
        </a:p>
      </dgm:t>
    </dgm:pt>
    <dgm:pt modelId="{5378D5AA-1297-4C98-A670-FB6F1DEAF8CC}" type="sibTrans" cxnId="{A709F083-CCD1-4887-9B61-47C3A48E55D4}">
      <dgm:prSet/>
      <dgm:spPr/>
      <dgm:t>
        <a:bodyPr/>
        <a:lstStyle/>
        <a:p>
          <a:endParaRPr lang="en-US"/>
        </a:p>
      </dgm:t>
    </dgm:pt>
    <dgm:pt modelId="{9E895415-C667-4C40-A295-593F56665761}">
      <dgm:prSet/>
      <dgm:spPr/>
      <dgm:t>
        <a:bodyPr/>
        <a:lstStyle/>
        <a:p>
          <a:pPr>
            <a:lnSpc>
              <a:spcPct val="100000"/>
            </a:lnSpc>
          </a:pPr>
          <a:r>
            <a:rPr lang="en-US" dirty="0"/>
            <a:t>At the end of each day, the clearinghouse engages in a practice called </a:t>
          </a:r>
          <a:r>
            <a:rPr lang="en-US" dirty="0">
              <a:solidFill>
                <a:srgbClr val="FF0000"/>
              </a:solidFill>
            </a:rPr>
            <a:t>mark to market</a:t>
          </a:r>
          <a:r>
            <a:rPr lang="en-US" dirty="0"/>
            <a:t>, also known as the </a:t>
          </a:r>
          <a:r>
            <a:rPr lang="en-US" dirty="0">
              <a:solidFill>
                <a:srgbClr val="FF0000"/>
              </a:solidFill>
            </a:rPr>
            <a:t>daily settlement</a:t>
          </a:r>
          <a:r>
            <a:rPr lang="en-US" dirty="0"/>
            <a:t>.</a:t>
          </a:r>
        </a:p>
      </dgm:t>
    </dgm:pt>
    <dgm:pt modelId="{04A3C044-9313-480F-8E9A-EDC313EEA10B}" type="parTrans" cxnId="{101CCC37-D98A-4013-83B1-F17DE1B70FE9}">
      <dgm:prSet/>
      <dgm:spPr/>
      <dgm:t>
        <a:bodyPr/>
        <a:lstStyle/>
        <a:p>
          <a:endParaRPr lang="en-US"/>
        </a:p>
      </dgm:t>
    </dgm:pt>
    <dgm:pt modelId="{50FC89DB-FF62-45FF-B45E-0AA21C03EC58}" type="sibTrans" cxnId="{101CCC37-D98A-4013-83B1-F17DE1B70FE9}">
      <dgm:prSet/>
      <dgm:spPr/>
      <dgm:t>
        <a:bodyPr/>
        <a:lstStyle/>
        <a:p>
          <a:endParaRPr lang="en-US"/>
        </a:p>
      </dgm:t>
    </dgm:pt>
    <dgm:pt modelId="{33732F1F-CE57-46B4-90C9-4633EB3ACC9A}">
      <dgm:prSet/>
      <dgm:spPr/>
      <dgm:t>
        <a:bodyPr/>
        <a:lstStyle/>
        <a:p>
          <a:pPr>
            <a:lnSpc>
              <a:spcPct val="100000"/>
            </a:lnSpc>
          </a:pPr>
          <a:r>
            <a:rPr lang="en-US"/>
            <a:t>The account is specifically referred to as a margin</a:t>
          </a:r>
          <a:r>
            <a:rPr lang="en-US" b="1"/>
            <a:t> </a:t>
          </a:r>
          <a:r>
            <a:rPr lang="en-US"/>
            <a:t>account.</a:t>
          </a:r>
        </a:p>
      </dgm:t>
    </dgm:pt>
    <dgm:pt modelId="{6171493E-6372-412D-8746-36D9B96D90A6}" type="parTrans" cxnId="{946FC7A3-9AC9-48D8-82DC-E0C5003F3950}">
      <dgm:prSet/>
      <dgm:spPr/>
      <dgm:t>
        <a:bodyPr/>
        <a:lstStyle/>
        <a:p>
          <a:endParaRPr lang="en-US"/>
        </a:p>
      </dgm:t>
    </dgm:pt>
    <dgm:pt modelId="{BBB3DFBC-AD1A-4BF8-811F-8E0F1ED00725}" type="sibTrans" cxnId="{946FC7A3-9AC9-48D8-82DC-E0C5003F3950}">
      <dgm:prSet/>
      <dgm:spPr/>
      <dgm:t>
        <a:bodyPr/>
        <a:lstStyle/>
        <a:p>
          <a:endParaRPr lang="en-US"/>
        </a:p>
      </dgm:t>
    </dgm:pt>
    <dgm:pt modelId="{4B5B79F5-0362-4CCA-B8FB-B5AB71844B67}">
      <dgm:prSet custT="1"/>
      <dgm:spPr/>
      <dgm:t>
        <a:bodyPr/>
        <a:lstStyle/>
        <a:p>
          <a:pPr>
            <a:lnSpc>
              <a:spcPct val="100000"/>
            </a:lnSpc>
          </a:pPr>
          <a:r>
            <a:rPr lang="en-US" sz="1400" dirty="0"/>
            <a:t>Initial margin</a:t>
          </a:r>
        </a:p>
      </dgm:t>
    </dgm:pt>
    <dgm:pt modelId="{5B88983F-1472-4ECA-A202-3ED85EA1A5C3}" type="parTrans" cxnId="{11998D71-A0EA-45D8-95CE-ECC911E48D3D}">
      <dgm:prSet/>
      <dgm:spPr/>
      <dgm:t>
        <a:bodyPr/>
        <a:lstStyle/>
        <a:p>
          <a:endParaRPr lang="en-US"/>
        </a:p>
      </dgm:t>
    </dgm:pt>
    <dgm:pt modelId="{F8A6CA0B-C5FB-469D-B0F9-4FA265FFF05D}" type="sibTrans" cxnId="{11998D71-A0EA-45D8-95CE-ECC911E48D3D}">
      <dgm:prSet/>
      <dgm:spPr/>
      <dgm:t>
        <a:bodyPr/>
        <a:lstStyle/>
        <a:p>
          <a:endParaRPr lang="en-US"/>
        </a:p>
      </dgm:t>
    </dgm:pt>
    <dgm:pt modelId="{7ECE3930-1DCE-49C9-A7C7-7868B3D153DF}">
      <dgm:prSet custT="1"/>
      <dgm:spPr/>
      <dgm:t>
        <a:bodyPr/>
        <a:lstStyle/>
        <a:p>
          <a:pPr>
            <a:lnSpc>
              <a:spcPct val="100000"/>
            </a:lnSpc>
          </a:pPr>
          <a:r>
            <a:rPr lang="en-US" sz="1400" dirty="0"/>
            <a:t>Maintenance margin</a:t>
          </a:r>
        </a:p>
      </dgm:t>
    </dgm:pt>
    <dgm:pt modelId="{8C84CEA7-9AC9-46E0-A893-4FB3C2AF0F07}" type="parTrans" cxnId="{9270E8D6-6E4D-44E5-982F-29BB75AB716E}">
      <dgm:prSet/>
      <dgm:spPr/>
      <dgm:t>
        <a:bodyPr/>
        <a:lstStyle/>
        <a:p>
          <a:endParaRPr lang="en-US"/>
        </a:p>
      </dgm:t>
    </dgm:pt>
    <dgm:pt modelId="{81B64CD4-9C8C-4433-B480-F4BF38136157}" type="sibTrans" cxnId="{9270E8D6-6E4D-44E5-982F-29BB75AB716E}">
      <dgm:prSet/>
      <dgm:spPr/>
      <dgm:t>
        <a:bodyPr/>
        <a:lstStyle/>
        <a:p>
          <a:endParaRPr lang="en-US"/>
        </a:p>
      </dgm:t>
    </dgm:pt>
    <dgm:pt modelId="{A35D7B48-FFB5-4143-91F1-8B6BC35B6E47}">
      <dgm:prSet custT="1"/>
      <dgm:spPr/>
      <dgm:t>
        <a:bodyPr/>
        <a:lstStyle/>
        <a:p>
          <a:pPr>
            <a:lnSpc>
              <a:spcPct val="100000"/>
            </a:lnSpc>
          </a:pPr>
          <a:r>
            <a:rPr lang="en-US" sz="1400" dirty="0"/>
            <a:t>Margin call</a:t>
          </a:r>
        </a:p>
      </dgm:t>
    </dgm:pt>
    <dgm:pt modelId="{0940ED25-DB18-4B17-A3C7-348DD0883F20}" type="parTrans" cxnId="{7914D71D-D177-4100-B4A8-8D47C0B0C36A}">
      <dgm:prSet/>
      <dgm:spPr/>
      <dgm:t>
        <a:bodyPr/>
        <a:lstStyle/>
        <a:p>
          <a:endParaRPr lang="en-US"/>
        </a:p>
      </dgm:t>
    </dgm:pt>
    <dgm:pt modelId="{09037F3E-1562-4335-B9BB-098AF3353205}" type="sibTrans" cxnId="{7914D71D-D177-4100-B4A8-8D47C0B0C36A}">
      <dgm:prSet/>
      <dgm:spPr/>
      <dgm:t>
        <a:bodyPr/>
        <a:lstStyle/>
        <a:p>
          <a:endParaRPr lang="en-US"/>
        </a:p>
      </dgm:t>
    </dgm:pt>
    <dgm:pt modelId="{2B3ECA7B-4020-4BD3-8DCE-71A397421064}">
      <dgm:prSet custT="1"/>
      <dgm:spPr/>
      <dgm:t>
        <a:bodyPr/>
        <a:lstStyle/>
        <a:p>
          <a:pPr>
            <a:lnSpc>
              <a:spcPct val="100000"/>
            </a:lnSpc>
          </a:pPr>
          <a:r>
            <a:rPr lang="en-US" sz="1400" dirty="0"/>
            <a:t>Variation margin</a:t>
          </a:r>
        </a:p>
      </dgm:t>
    </dgm:pt>
    <dgm:pt modelId="{9C61C676-9BBF-4465-92D2-BAD61C7C991C}" type="parTrans" cxnId="{63C8C02D-463C-4DC7-A50A-62F06BD4E11E}">
      <dgm:prSet/>
      <dgm:spPr/>
      <dgm:t>
        <a:bodyPr/>
        <a:lstStyle/>
        <a:p>
          <a:endParaRPr lang="en-US"/>
        </a:p>
      </dgm:t>
    </dgm:pt>
    <dgm:pt modelId="{D4C315A0-4F55-4AC2-A342-8CF976CC3B72}" type="sibTrans" cxnId="{63C8C02D-463C-4DC7-A50A-62F06BD4E11E}">
      <dgm:prSet/>
      <dgm:spPr/>
      <dgm:t>
        <a:bodyPr/>
        <a:lstStyle/>
        <a:p>
          <a:endParaRPr lang="en-US"/>
        </a:p>
      </dgm:t>
    </dgm:pt>
    <dgm:pt modelId="{A8BE7E43-EBE8-4E69-8634-BF9AFD203986}" type="pres">
      <dgm:prSet presAssocID="{DDF7109D-A933-4331-BF01-EFEE5BF19E49}" presName="root" presStyleCnt="0">
        <dgm:presLayoutVars>
          <dgm:dir/>
          <dgm:resizeHandles val="exact"/>
        </dgm:presLayoutVars>
      </dgm:prSet>
      <dgm:spPr/>
    </dgm:pt>
    <dgm:pt modelId="{B7EA84EC-7052-4C8E-882D-61028A32F177}" type="pres">
      <dgm:prSet presAssocID="{66D154E6-E25D-467F-8E00-CAAB2F6AD7C2}" presName="compNode" presStyleCnt="0"/>
      <dgm:spPr/>
    </dgm:pt>
    <dgm:pt modelId="{374E5866-3565-4839-BDEF-D1CC0E192629}" type="pres">
      <dgm:prSet presAssocID="{66D154E6-E25D-467F-8E00-CAAB2F6AD7C2}" presName="bgRect" presStyleLbl="bgShp" presStyleIdx="0" presStyleCnt="3" custLinFactNeighborX="2180" custLinFactNeighborY="-645"/>
      <dgm:spPr/>
    </dgm:pt>
    <dgm:pt modelId="{6D4576ED-3D6A-4E27-8E8F-2B11C8CB60DB}" type="pres">
      <dgm:prSet presAssocID="{66D154E6-E25D-467F-8E00-CAAB2F6AD7C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美元"/>
        </a:ext>
      </dgm:extLst>
    </dgm:pt>
    <dgm:pt modelId="{8D107CFE-4078-4ED3-B9DF-B454B2BB4D08}" type="pres">
      <dgm:prSet presAssocID="{66D154E6-E25D-467F-8E00-CAAB2F6AD7C2}" presName="spaceRect" presStyleCnt="0"/>
      <dgm:spPr/>
    </dgm:pt>
    <dgm:pt modelId="{9A6A8F43-7775-41B8-999B-812E8DED0B77}" type="pres">
      <dgm:prSet presAssocID="{66D154E6-E25D-467F-8E00-CAAB2F6AD7C2}" presName="parTx" presStyleLbl="revTx" presStyleIdx="0" presStyleCnt="4">
        <dgm:presLayoutVars>
          <dgm:chMax val="0"/>
          <dgm:chPref val="0"/>
        </dgm:presLayoutVars>
      </dgm:prSet>
      <dgm:spPr/>
    </dgm:pt>
    <dgm:pt modelId="{83390735-0AD2-43DC-8000-BA999938A801}" type="pres">
      <dgm:prSet presAssocID="{5378D5AA-1297-4C98-A670-FB6F1DEAF8CC}" presName="sibTrans" presStyleCnt="0"/>
      <dgm:spPr/>
    </dgm:pt>
    <dgm:pt modelId="{DEEDE28C-6140-42CC-B6FD-D7ED589E6600}" type="pres">
      <dgm:prSet presAssocID="{9E895415-C667-4C40-A295-593F56665761}" presName="compNode" presStyleCnt="0"/>
      <dgm:spPr/>
    </dgm:pt>
    <dgm:pt modelId="{865A6B11-3230-485A-BFAF-9E23DE02F03F}" type="pres">
      <dgm:prSet presAssocID="{9E895415-C667-4C40-A295-593F56665761}" presName="bgRect" presStyleLbl="bgShp" presStyleIdx="1" presStyleCnt="3"/>
      <dgm:spPr/>
    </dgm:pt>
    <dgm:pt modelId="{66D9AFC2-D680-411C-8F90-E15381D1A237}" type="pres">
      <dgm:prSet presAssocID="{9E895415-C667-4C40-A295-593F5666576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流程图"/>
        </a:ext>
      </dgm:extLst>
    </dgm:pt>
    <dgm:pt modelId="{4EA3C924-6CED-4DB3-9000-2E428B7FBDA7}" type="pres">
      <dgm:prSet presAssocID="{9E895415-C667-4C40-A295-593F56665761}" presName="spaceRect" presStyleCnt="0"/>
      <dgm:spPr/>
    </dgm:pt>
    <dgm:pt modelId="{8193C3B4-7C35-4EA4-AF21-2D06743CD313}" type="pres">
      <dgm:prSet presAssocID="{9E895415-C667-4C40-A295-593F56665761}" presName="parTx" presStyleLbl="revTx" presStyleIdx="1" presStyleCnt="4">
        <dgm:presLayoutVars>
          <dgm:chMax val="0"/>
          <dgm:chPref val="0"/>
        </dgm:presLayoutVars>
      </dgm:prSet>
      <dgm:spPr/>
    </dgm:pt>
    <dgm:pt modelId="{52463227-9828-47C7-9464-85F73B77FCAA}" type="pres">
      <dgm:prSet presAssocID="{50FC89DB-FF62-45FF-B45E-0AA21C03EC58}" presName="sibTrans" presStyleCnt="0"/>
      <dgm:spPr/>
    </dgm:pt>
    <dgm:pt modelId="{6BC16DB1-5390-4D1E-8B76-20D374165E25}" type="pres">
      <dgm:prSet presAssocID="{33732F1F-CE57-46B4-90C9-4633EB3ACC9A}" presName="compNode" presStyleCnt="0"/>
      <dgm:spPr/>
    </dgm:pt>
    <dgm:pt modelId="{F0384FAF-AFF8-4682-9F0E-043D9744E5E6}" type="pres">
      <dgm:prSet presAssocID="{33732F1F-CE57-46B4-90C9-4633EB3ACC9A}" presName="bgRect" presStyleLbl="bgShp" presStyleIdx="2" presStyleCnt="3"/>
      <dgm:spPr/>
    </dgm:pt>
    <dgm:pt modelId="{DB517849-A944-4E4C-B7AB-C89DF5B1A464}" type="pres">
      <dgm:prSet presAssocID="{33732F1F-CE57-46B4-90C9-4633EB3ACC9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钱"/>
        </a:ext>
      </dgm:extLst>
    </dgm:pt>
    <dgm:pt modelId="{F518E69A-718C-4EE6-A16A-5CFC3345447C}" type="pres">
      <dgm:prSet presAssocID="{33732F1F-CE57-46B4-90C9-4633EB3ACC9A}" presName="spaceRect" presStyleCnt="0"/>
      <dgm:spPr/>
    </dgm:pt>
    <dgm:pt modelId="{20293E29-16F9-4DCE-8C8B-12EE30C98756}" type="pres">
      <dgm:prSet presAssocID="{33732F1F-CE57-46B4-90C9-4633EB3ACC9A}" presName="parTx" presStyleLbl="revTx" presStyleIdx="2" presStyleCnt="4">
        <dgm:presLayoutVars>
          <dgm:chMax val="0"/>
          <dgm:chPref val="0"/>
        </dgm:presLayoutVars>
      </dgm:prSet>
      <dgm:spPr/>
    </dgm:pt>
    <dgm:pt modelId="{9C7522BB-39C6-4B9B-AD1E-23F8C92134B6}" type="pres">
      <dgm:prSet presAssocID="{33732F1F-CE57-46B4-90C9-4633EB3ACC9A}" presName="desTx" presStyleLbl="revTx" presStyleIdx="3" presStyleCnt="4">
        <dgm:presLayoutVars/>
      </dgm:prSet>
      <dgm:spPr/>
    </dgm:pt>
  </dgm:ptLst>
  <dgm:cxnLst>
    <dgm:cxn modelId="{37759F13-D57E-4752-9435-CD9FA9255F93}" type="presOf" srcId="{4B5B79F5-0362-4CCA-B8FB-B5AB71844B67}" destId="{9C7522BB-39C6-4B9B-AD1E-23F8C92134B6}" srcOrd="0" destOrd="0" presId="urn:microsoft.com/office/officeart/2018/2/layout/IconVerticalSolidList"/>
    <dgm:cxn modelId="{7914D71D-D177-4100-B4A8-8D47C0B0C36A}" srcId="{33732F1F-CE57-46B4-90C9-4633EB3ACC9A}" destId="{A35D7B48-FFB5-4143-91F1-8B6BC35B6E47}" srcOrd="2" destOrd="0" parTransId="{0940ED25-DB18-4B17-A3C7-348DD0883F20}" sibTransId="{09037F3E-1562-4335-B9BB-098AF3353205}"/>
    <dgm:cxn modelId="{F6F16722-F30F-474A-B53B-9704446C72ED}" type="presOf" srcId="{33732F1F-CE57-46B4-90C9-4633EB3ACC9A}" destId="{20293E29-16F9-4DCE-8C8B-12EE30C98756}" srcOrd="0" destOrd="0" presId="urn:microsoft.com/office/officeart/2018/2/layout/IconVerticalSolidList"/>
    <dgm:cxn modelId="{63C8C02D-463C-4DC7-A50A-62F06BD4E11E}" srcId="{33732F1F-CE57-46B4-90C9-4633EB3ACC9A}" destId="{2B3ECA7B-4020-4BD3-8DCE-71A397421064}" srcOrd="3" destOrd="0" parTransId="{9C61C676-9BBF-4465-92D2-BAD61C7C991C}" sibTransId="{D4C315A0-4F55-4AC2-A342-8CF976CC3B72}"/>
    <dgm:cxn modelId="{101CCC37-D98A-4013-83B1-F17DE1B70FE9}" srcId="{DDF7109D-A933-4331-BF01-EFEE5BF19E49}" destId="{9E895415-C667-4C40-A295-593F56665761}" srcOrd="1" destOrd="0" parTransId="{04A3C044-9313-480F-8E9A-EDC313EEA10B}" sibTransId="{50FC89DB-FF62-45FF-B45E-0AA21C03EC58}"/>
    <dgm:cxn modelId="{D77E7068-8F97-4003-9B92-EED044EF193E}" type="presOf" srcId="{9E895415-C667-4C40-A295-593F56665761}" destId="{8193C3B4-7C35-4EA4-AF21-2D06743CD313}" srcOrd="0" destOrd="0" presId="urn:microsoft.com/office/officeart/2018/2/layout/IconVerticalSolidList"/>
    <dgm:cxn modelId="{11998D71-A0EA-45D8-95CE-ECC911E48D3D}" srcId="{33732F1F-CE57-46B4-90C9-4633EB3ACC9A}" destId="{4B5B79F5-0362-4CCA-B8FB-B5AB71844B67}" srcOrd="0" destOrd="0" parTransId="{5B88983F-1472-4ECA-A202-3ED85EA1A5C3}" sibTransId="{F8A6CA0B-C5FB-469D-B0F9-4FA265FFF05D}"/>
    <dgm:cxn modelId="{06077181-A96E-4997-AA0A-42AAC76DE6D6}" type="presOf" srcId="{7ECE3930-1DCE-49C9-A7C7-7868B3D153DF}" destId="{9C7522BB-39C6-4B9B-AD1E-23F8C92134B6}" srcOrd="0" destOrd="1" presId="urn:microsoft.com/office/officeart/2018/2/layout/IconVerticalSolidList"/>
    <dgm:cxn modelId="{A709F083-CCD1-4887-9B61-47C3A48E55D4}" srcId="{DDF7109D-A933-4331-BF01-EFEE5BF19E49}" destId="{66D154E6-E25D-467F-8E00-CAAB2F6AD7C2}" srcOrd="0" destOrd="0" parTransId="{7242AEB5-D316-4D54-AE86-BE6FBE753C43}" sibTransId="{5378D5AA-1297-4C98-A670-FB6F1DEAF8CC}"/>
    <dgm:cxn modelId="{0E531E91-A40A-406A-BA8A-0F4327B89A8C}" type="presOf" srcId="{2B3ECA7B-4020-4BD3-8DCE-71A397421064}" destId="{9C7522BB-39C6-4B9B-AD1E-23F8C92134B6}" srcOrd="0" destOrd="3" presId="urn:microsoft.com/office/officeart/2018/2/layout/IconVerticalSolidList"/>
    <dgm:cxn modelId="{946FC7A3-9AC9-48D8-82DC-E0C5003F3950}" srcId="{DDF7109D-A933-4331-BF01-EFEE5BF19E49}" destId="{33732F1F-CE57-46B4-90C9-4633EB3ACC9A}" srcOrd="2" destOrd="0" parTransId="{6171493E-6372-412D-8746-36D9B96D90A6}" sibTransId="{BBB3DFBC-AD1A-4BF8-811F-8E0F1ED00725}"/>
    <dgm:cxn modelId="{D34881AD-C371-4933-870C-51BBD07E5342}" type="presOf" srcId="{DDF7109D-A933-4331-BF01-EFEE5BF19E49}" destId="{A8BE7E43-EBE8-4E69-8634-BF9AFD203986}" srcOrd="0" destOrd="0" presId="urn:microsoft.com/office/officeart/2018/2/layout/IconVerticalSolidList"/>
    <dgm:cxn modelId="{FC86E6CC-877C-441E-B801-2EF097910031}" type="presOf" srcId="{66D154E6-E25D-467F-8E00-CAAB2F6AD7C2}" destId="{9A6A8F43-7775-41B8-999B-812E8DED0B77}" srcOrd="0" destOrd="0" presId="urn:microsoft.com/office/officeart/2018/2/layout/IconVerticalSolidList"/>
    <dgm:cxn modelId="{9270E8D6-6E4D-44E5-982F-29BB75AB716E}" srcId="{33732F1F-CE57-46B4-90C9-4633EB3ACC9A}" destId="{7ECE3930-1DCE-49C9-A7C7-7868B3D153DF}" srcOrd="1" destOrd="0" parTransId="{8C84CEA7-9AC9-46E0-A893-4FB3C2AF0F07}" sibTransId="{81B64CD4-9C8C-4433-B480-F4BF38136157}"/>
    <dgm:cxn modelId="{52EC30D9-9358-4C0B-A493-1892933C58FE}" type="presOf" srcId="{A35D7B48-FFB5-4143-91F1-8B6BC35B6E47}" destId="{9C7522BB-39C6-4B9B-AD1E-23F8C92134B6}" srcOrd="0" destOrd="2" presId="urn:microsoft.com/office/officeart/2018/2/layout/IconVerticalSolidList"/>
    <dgm:cxn modelId="{ADCE209C-9DD8-4553-8149-5B0505C0D432}" type="presParOf" srcId="{A8BE7E43-EBE8-4E69-8634-BF9AFD203986}" destId="{B7EA84EC-7052-4C8E-882D-61028A32F177}" srcOrd="0" destOrd="0" presId="urn:microsoft.com/office/officeart/2018/2/layout/IconVerticalSolidList"/>
    <dgm:cxn modelId="{75E5B91D-E2C1-4DB0-ADF8-F6D96F80675E}" type="presParOf" srcId="{B7EA84EC-7052-4C8E-882D-61028A32F177}" destId="{374E5866-3565-4839-BDEF-D1CC0E192629}" srcOrd="0" destOrd="0" presId="urn:microsoft.com/office/officeart/2018/2/layout/IconVerticalSolidList"/>
    <dgm:cxn modelId="{F4F5EC3B-8A17-4BEE-9863-F71C98638228}" type="presParOf" srcId="{B7EA84EC-7052-4C8E-882D-61028A32F177}" destId="{6D4576ED-3D6A-4E27-8E8F-2B11C8CB60DB}" srcOrd="1" destOrd="0" presId="urn:microsoft.com/office/officeart/2018/2/layout/IconVerticalSolidList"/>
    <dgm:cxn modelId="{2DC62CCD-E969-42AC-8400-789B0516E896}" type="presParOf" srcId="{B7EA84EC-7052-4C8E-882D-61028A32F177}" destId="{8D107CFE-4078-4ED3-B9DF-B454B2BB4D08}" srcOrd="2" destOrd="0" presId="urn:microsoft.com/office/officeart/2018/2/layout/IconVerticalSolidList"/>
    <dgm:cxn modelId="{F986F20B-65C9-47B1-87E8-D289B41E7297}" type="presParOf" srcId="{B7EA84EC-7052-4C8E-882D-61028A32F177}" destId="{9A6A8F43-7775-41B8-999B-812E8DED0B77}" srcOrd="3" destOrd="0" presId="urn:microsoft.com/office/officeart/2018/2/layout/IconVerticalSolidList"/>
    <dgm:cxn modelId="{7302C7D6-AA16-46E5-AC5F-39C1651DCC00}" type="presParOf" srcId="{A8BE7E43-EBE8-4E69-8634-BF9AFD203986}" destId="{83390735-0AD2-43DC-8000-BA999938A801}" srcOrd="1" destOrd="0" presId="urn:microsoft.com/office/officeart/2018/2/layout/IconVerticalSolidList"/>
    <dgm:cxn modelId="{0CD59041-1DC9-4600-A0B2-C0C830EFE897}" type="presParOf" srcId="{A8BE7E43-EBE8-4E69-8634-BF9AFD203986}" destId="{DEEDE28C-6140-42CC-B6FD-D7ED589E6600}" srcOrd="2" destOrd="0" presId="urn:microsoft.com/office/officeart/2018/2/layout/IconVerticalSolidList"/>
    <dgm:cxn modelId="{3660F56A-501C-4C49-A577-AD9CDE2B09CD}" type="presParOf" srcId="{DEEDE28C-6140-42CC-B6FD-D7ED589E6600}" destId="{865A6B11-3230-485A-BFAF-9E23DE02F03F}" srcOrd="0" destOrd="0" presId="urn:microsoft.com/office/officeart/2018/2/layout/IconVerticalSolidList"/>
    <dgm:cxn modelId="{59D63735-A4AA-4F6B-81B7-0B5E31CD3F8C}" type="presParOf" srcId="{DEEDE28C-6140-42CC-B6FD-D7ED589E6600}" destId="{66D9AFC2-D680-411C-8F90-E15381D1A237}" srcOrd="1" destOrd="0" presId="urn:microsoft.com/office/officeart/2018/2/layout/IconVerticalSolidList"/>
    <dgm:cxn modelId="{0E638032-EFEB-4048-89C5-1604A1624AA2}" type="presParOf" srcId="{DEEDE28C-6140-42CC-B6FD-D7ED589E6600}" destId="{4EA3C924-6CED-4DB3-9000-2E428B7FBDA7}" srcOrd="2" destOrd="0" presId="urn:microsoft.com/office/officeart/2018/2/layout/IconVerticalSolidList"/>
    <dgm:cxn modelId="{7EC36F79-CFAF-4C09-9214-7BA839D9F5D7}" type="presParOf" srcId="{DEEDE28C-6140-42CC-B6FD-D7ED589E6600}" destId="{8193C3B4-7C35-4EA4-AF21-2D06743CD313}" srcOrd="3" destOrd="0" presId="urn:microsoft.com/office/officeart/2018/2/layout/IconVerticalSolidList"/>
    <dgm:cxn modelId="{A0F4E3F8-ECDA-4B0C-BCDD-903C4D926C4E}" type="presParOf" srcId="{A8BE7E43-EBE8-4E69-8634-BF9AFD203986}" destId="{52463227-9828-47C7-9464-85F73B77FCAA}" srcOrd="3" destOrd="0" presId="urn:microsoft.com/office/officeart/2018/2/layout/IconVerticalSolidList"/>
    <dgm:cxn modelId="{23D787CB-AD8C-43B6-AE38-56C76ECD926D}" type="presParOf" srcId="{A8BE7E43-EBE8-4E69-8634-BF9AFD203986}" destId="{6BC16DB1-5390-4D1E-8B76-20D374165E25}" srcOrd="4" destOrd="0" presId="urn:microsoft.com/office/officeart/2018/2/layout/IconVerticalSolidList"/>
    <dgm:cxn modelId="{EAEACC26-D16D-4882-9F2C-15320FFEDE0E}" type="presParOf" srcId="{6BC16DB1-5390-4D1E-8B76-20D374165E25}" destId="{F0384FAF-AFF8-4682-9F0E-043D9744E5E6}" srcOrd="0" destOrd="0" presId="urn:microsoft.com/office/officeart/2018/2/layout/IconVerticalSolidList"/>
    <dgm:cxn modelId="{D5EAA0F9-8AA2-468B-AFBC-ED9BA4FDE384}" type="presParOf" srcId="{6BC16DB1-5390-4D1E-8B76-20D374165E25}" destId="{DB517849-A944-4E4C-B7AB-C89DF5B1A464}" srcOrd="1" destOrd="0" presId="urn:microsoft.com/office/officeart/2018/2/layout/IconVerticalSolidList"/>
    <dgm:cxn modelId="{0330AA4A-0095-4E20-BBC8-C4A6100411C4}" type="presParOf" srcId="{6BC16DB1-5390-4D1E-8B76-20D374165E25}" destId="{F518E69A-718C-4EE6-A16A-5CFC3345447C}" srcOrd="2" destOrd="0" presId="urn:microsoft.com/office/officeart/2018/2/layout/IconVerticalSolidList"/>
    <dgm:cxn modelId="{FFC40DA9-C9A8-4C83-A5E9-B94D37F0C4DE}" type="presParOf" srcId="{6BC16DB1-5390-4D1E-8B76-20D374165E25}" destId="{20293E29-16F9-4DCE-8C8B-12EE30C98756}" srcOrd="3" destOrd="0" presId="urn:microsoft.com/office/officeart/2018/2/layout/IconVerticalSolidList"/>
    <dgm:cxn modelId="{9C27E2B4-FFA1-4EB1-BD0E-EB0BEC433A69}" type="presParOf" srcId="{6BC16DB1-5390-4D1E-8B76-20D374165E25}" destId="{9C7522BB-39C6-4B9B-AD1E-23F8C92134B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1B65AD8-174B-4062-BF05-55E5FA535CD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0EF7827D-B6DB-4485-B0C7-8E2167C10211}">
      <dgm:prSet/>
      <dgm:spPr/>
      <dgm:t>
        <a:bodyPr/>
        <a:lstStyle/>
        <a:p>
          <a:r>
            <a:rPr lang="en-US"/>
            <a:t>By standardizing these contracts and creating an organized market with rules, regulations, and a central clearing facility, the futures markets offer an element of </a:t>
          </a:r>
          <a:r>
            <a:rPr lang="en-US">
              <a:solidFill>
                <a:srgbClr val="FF0000"/>
              </a:solidFill>
            </a:rPr>
            <a:t>liquidity</a:t>
          </a:r>
          <a:r>
            <a:rPr lang="en-US"/>
            <a:t> and </a:t>
          </a:r>
          <a:r>
            <a:rPr lang="en-US">
              <a:solidFill>
                <a:srgbClr val="FF0000"/>
              </a:solidFill>
            </a:rPr>
            <a:t>protection against loss by default.</a:t>
          </a:r>
          <a:endParaRPr lang="en-US" dirty="0">
            <a:solidFill>
              <a:srgbClr val="FF0000"/>
            </a:solidFill>
          </a:endParaRPr>
        </a:p>
      </dgm:t>
    </dgm:pt>
    <dgm:pt modelId="{39B5CF56-C446-4E10-9541-4D1001826C53}" type="parTrans" cxnId="{1DB93653-08FF-471B-B649-B9CF6EAE370F}">
      <dgm:prSet/>
      <dgm:spPr/>
      <dgm:t>
        <a:bodyPr/>
        <a:lstStyle/>
        <a:p>
          <a:endParaRPr lang="en-US"/>
        </a:p>
      </dgm:t>
    </dgm:pt>
    <dgm:pt modelId="{3E41C04B-59D8-405B-A436-1890E66ACD9F}" type="sibTrans" cxnId="{1DB93653-08FF-471B-B649-B9CF6EAE370F}">
      <dgm:prSet/>
      <dgm:spPr/>
      <dgm:t>
        <a:bodyPr/>
        <a:lstStyle/>
        <a:p>
          <a:endParaRPr lang="en-US"/>
        </a:p>
      </dgm:t>
    </dgm:pt>
    <dgm:pt modelId="{82615668-9298-41E1-B341-8A4546B2A4E5}">
      <dgm:prSet/>
      <dgm:spPr/>
      <dgm:t>
        <a:bodyPr/>
        <a:lstStyle/>
        <a:p>
          <a:r>
            <a:rPr lang="en-US"/>
            <a:t>Futures exchanges are </a:t>
          </a:r>
          <a:r>
            <a:rPr lang="en-US">
              <a:solidFill>
                <a:srgbClr val="FF0000"/>
              </a:solidFill>
            </a:rPr>
            <a:t>highly regulated </a:t>
          </a:r>
          <a:r>
            <a:rPr lang="en-US"/>
            <a:t>at the national level in all countries.</a:t>
          </a:r>
          <a:endParaRPr lang="en-US" dirty="0"/>
        </a:p>
      </dgm:t>
    </dgm:pt>
    <dgm:pt modelId="{A74D0589-7572-4312-94CA-98327AF8A4A0}" type="parTrans" cxnId="{7F222AFD-41E8-4CB4-B2A1-403C99D9F63B}">
      <dgm:prSet/>
      <dgm:spPr/>
      <dgm:t>
        <a:bodyPr/>
        <a:lstStyle/>
        <a:p>
          <a:endParaRPr lang="en-US"/>
        </a:p>
      </dgm:t>
    </dgm:pt>
    <dgm:pt modelId="{66B92007-DDF1-43ED-B4CF-AEC388F928B6}" type="sibTrans" cxnId="{7F222AFD-41E8-4CB4-B2A1-403C99D9F63B}">
      <dgm:prSet/>
      <dgm:spPr/>
      <dgm:t>
        <a:bodyPr/>
        <a:lstStyle/>
        <a:p>
          <a:endParaRPr lang="en-US"/>
        </a:p>
      </dgm:t>
    </dgm:pt>
    <dgm:pt modelId="{B2AF295F-D774-49A4-BB34-FB57A47646C2}">
      <dgm:prSet/>
      <dgm:spPr/>
      <dgm:t>
        <a:bodyPr/>
        <a:lstStyle/>
        <a:p>
          <a:r>
            <a:rPr lang="en-US"/>
            <a:t>Some futures contracts also limit daily price changes. These rules, called </a:t>
          </a:r>
          <a:r>
            <a:rPr lang="en-US">
              <a:solidFill>
                <a:srgbClr val="FF0000"/>
              </a:solidFill>
            </a:rPr>
            <a:t>price limits</a:t>
          </a:r>
          <a:r>
            <a:rPr lang="en-US"/>
            <a:t>, establish a band relative to the previous day’s settlement price within which all trades must occur. </a:t>
          </a:r>
          <a:endParaRPr lang="en-US" dirty="0"/>
        </a:p>
      </dgm:t>
    </dgm:pt>
    <dgm:pt modelId="{476ADF77-062C-4DD5-AB76-524873A84D53}" type="parTrans" cxnId="{23E907D5-C655-45F6-A5D5-5C2BFF16C164}">
      <dgm:prSet/>
      <dgm:spPr/>
      <dgm:t>
        <a:bodyPr/>
        <a:lstStyle/>
        <a:p>
          <a:endParaRPr lang="en-US"/>
        </a:p>
      </dgm:t>
    </dgm:pt>
    <dgm:pt modelId="{BF450C8A-38B2-40D2-A973-E50C5DB8734D}" type="sibTrans" cxnId="{23E907D5-C655-45F6-A5D5-5C2BFF16C164}">
      <dgm:prSet/>
      <dgm:spPr/>
      <dgm:t>
        <a:bodyPr/>
        <a:lstStyle/>
        <a:p>
          <a:endParaRPr lang="en-US"/>
        </a:p>
      </dgm:t>
    </dgm:pt>
    <dgm:pt modelId="{BFDF2C22-9BAB-45BF-A3EF-D491AEB77377}">
      <dgm:prSet/>
      <dgm:spPr/>
      <dgm:t>
        <a:bodyPr/>
        <a:lstStyle/>
        <a:p>
          <a:r>
            <a:rPr lang="en-US"/>
            <a:t>In other cases, exchanges use what is called a </a:t>
          </a:r>
          <a:r>
            <a:rPr lang="en-US">
              <a:solidFill>
                <a:srgbClr val="FF0000"/>
              </a:solidFill>
            </a:rPr>
            <a:t>circuit breaker </a:t>
          </a:r>
          <a:r>
            <a:rPr lang="en-US"/>
            <a:t>to pause intraday trading for a brief period if a price limit is reached. </a:t>
          </a:r>
          <a:endParaRPr lang="en-US" dirty="0"/>
        </a:p>
      </dgm:t>
    </dgm:pt>
    <dgm:pt modelId="{8DC2B6DC-0C6B-4418-AE81-FA5D6D322016}" type="parTrans" cxnId="{691611D9-D5AE-4585-8ED2-7834EB1C9B1B}">
      <dgm:prSet/>
      <dgm:spPr/>
      <dgm:t>
        <a:bodyPr/>
        <a:lstStyle/>
        <a:p>
          <a:endParaRPr lang="en-US"/>
        </a:p>
      </dgm:t>
    </dgm:pt>
    <dgm:pt modelId="{1882DD2C-78D8-4BC9-B831-7D26BE287A37}" type="sibTrans" cxnId="{691611D9-D5AE-4585-8ED2-7834EB1C9B1B}">
      <dgm:prSet/>
      <dgm:spPr/>
      <dgm:t>
        <a:bodyPr/>
        <a:lstStyle/>
        <a:p>
          <a:endParaRPr lang="en-US"/>
        </a:p>
      </dgm:t>
    </dgm:pt>
    <dgm:pt modelId="{84B47712-FD26-CC49-879F-0F7CAD434D73}" type="pres">
      <dgm:prSet presAssocID="{D1B65AD8-174B-4062-BF05-55E5FA535CD5}" presName="vert0" presStyleCnt="0">
        <dgm:presLayoutVars>
          <dgm:dir/>
          <dgm:animOne val="branch"/>
          <dgm:animLvl val="lvl"/>
        </dgm:presLayoutVars>
      </dgm:prSet>
      <dgm:spPr/>
    </dgm:pt>
    <dgm:pt modelId="{97DFD4A7-C2A1-C74F-A973-5F9A167B4112}" type="pres">
      <dgm:prSet presAssocID="{0EF7827D-B6DB-4485-B0C7-8E2167C10211}" presName="thickLine" presStyleLbl="alignNode1" presStyleIdx="0" presStyleCnt="4"/>
      <dgm:spPr/>
    </dgm:pt>
    <dgm:pt modelId="{7EDF30D1-633C-6D46-846D-3EC342240150}" type="pres">
      <dgm:prSet presAssocID="{0EF7827D-B6DB-4485-B0C7-8E2167C10211}" presName="horz1" presStyleCnt="0"/>
      <dgm:spPr/>
    </dgm:pt>
    <dgm:pt modelId="{560CAC27-02F5-E442-8BE3-0C95993508B0}" type="pres">
      <dgm:prSet presAssocID="{0EF7827D-B6DB-4485-B0C7-8E2167C10211}" presName="tx1" presStyleLbl="revTx" presStyleIdx="0" presStyleCnt="4"/>
      <dgm:spPr/>
    </dgm:pt>
    <dgm:pt modelId="{2AADE89F-F613-6C44-B22B-E1BB787E8F74}" type="pres">
      <dgm:prSet presAssocID="{0EF7827D-B6DB-4485-B0C7-8E2167C10211}" presName="vert1" presStyleCnt="0"/>
      <dgm:spPr/>
    </dgm:pt>
    <dgm:pt modelId="{F1D31064-4C06-1540-BE8C-5FE12E95365F}" type="pres">
      <dgm:prSet presAssocID="{82615668-9298-41E1-B341-8A4546B2A4E5}" presName="thickLine" presStyleLbl="alignNode1" presStyleIdx="1" presStyleCnt="4"/>
      <dgm:spPr/>
    </dgm:pt>
    <dgm:pt modelId="{BAC8157D-49B2-FC46-9F2A-C8C0EB942576}" type="pres">
      <dgm:prSet presAssocID="{82615668-9298-41E1-B341-8A4546B2A4E5}" presName="horz1" presStyleCnt="0"/>
      <dgm:spPr/>
    </dgm:pt>
    <dgm:pt modelId="{6E378C91-B29D-FE40-99FF-CE022965CD4C}" type="pres">
      <dgm:prSet presAssocID="{82615668-9298-41E1-B341-8A4546B2A4E5}" presName="tx1" presStyleLbl="revTx" presStyleIdx="1" presStyleCnt="4"/>
      <dgm:spPr/>
    </dgm:pt>
    <dgm:pt modelId="{B3065F60-3C0C-1442-930E-D191883BDEE3}" type="pres">
      <dgm:prSet presAssocID="{82615668-9298-41E1-B341-8A4546B2A4E5}" presName="vert1" presStyleCnt="0"/>
      <dgm:spPr/>
    </dgm:pt>
    <dgm:pt modelId="{F4F2A090-F9CA-CA40-9462-A2C95A9A2465}" type="pres">
      <dgm:prSet presAssocID="{B2AF295F-D774-49A4-BB34-FB57A47646C2}" presName="thickLine" presStyleLbl="alignNode1" presStyleIdx="2" presStyleCnt="4"/>
      <dgm:spPr/>
    </dgm:pt>
    <dgm:pt modelId="{B146FACA-EA14-2441-9596-4501AE44EE89}" type="pres">
      <dgm:prSet presAssocID="{B2AF295F-D774-49A4-BB34-FB57A47646C2}" presName="horz1" presStyleCnt="0"/>
      <dgm:spPr/>
    </dgm:pt>
    <dgm:pt modelId="{92898DB0-0AFA-804C-BE7C-226DD71C3525}" type="pres">
      <dgm:prSet presAssocID="{B2AF295F-D774-49A4-BB34-FB57A47646C2}" presName="tx1" presStyleLbl="revTx" presStyleIdx="2" presStyleCnt="4"/>
      <dgm:spPr/>
    </dgm:pt>
    <dgm:pt modelId="{DBC0AB16-076A-A145-A81F-4D4BFC568ECE}" type="pres">
      <dgm:prSet presAssocID="{B2AF295F-D774-49A4-BB34-FB57A47646C2}" presName="vert1" presStyleCnt="0"/>
      <dgm:spPr/>
    </dgm:pt>
    <dgm:pt modelId="{282D01C7-5421-FC47-B894-A52C8C71D1AA}" type="pres">
      <dgm:prSet presAssocID="{BFDF2C22-9BAB-45BF-A3EF-D491AEB77377}" presName="thickLine" presStyleLbl="alignNode1" presStyleIdx="3" presStyleCnt="4"/>
      <dgm:spPr/>
    </dgm:pt>
    <dgm:pt modelId="{CB965484-A3E5-734B-BFA5-B5C2C3DB243C}" type="pres">
      <dgm:prSet presAssocID="{BFDF2C22-9BAB-45BF-A3EF-D491AEB77377}" presName="horz1" presStyleCnt="0"/>
      <dgm:spPr/>
    </dgm:pt>
    <dgm:pt modelId="{1D8084A1-529C-284C-949D-7A4361452083}" type="pres">
      <dgm:prSet presAssocID="{BFDF2C22-9BAB-45BF-A3EF-D491AEB77377}" presName="tx1" presStyleLbl="revTx" presStyleIdx="3" presStyleCnt="4"/>
      <dgm:spPr/>
    </dgm:pt>
    <dgm:pt modelId="{2E9DD721-A7AD-CA41-A166-61DC44EBBB85}" type="pres">
      <dgm:prSet presAssocID="{BFDF2C22-9BAB-45BF-A3EF-D491AEB77377}" presName="vert1" presStyleCnt="0"/>
      <dgm:spPr/>
    </dgm:pt>
  </dgm:ptLst>
  <dgm:cxnLst>
    <dgm:cxn modelId="{330DA824-852B-4645-AB82-1B215BFF56A4}" type="presOf" srcId="{0EF7827D-B6DB-4485-B0C7-8E2167C10211}" destId="{560CAC27-02F5-E442-8BE3-0C95993508B0}" srcOrd="0" destOrd="0" presId="urn:microsoft.com/office/officeart/2008/layout/LinedList"/>
    <dgm:cxn modelId="{119A1B28-F2B4-BD40-9DA3-DE2E7B55EED4}" type="presOf" srcId="{B2AF295F-D774-49A4-BB34-FB57A47646C2}" destId="{92898DB0-0AFA-804C-BE7C-226DD71C3525}" srcOrd="0" destOrd="0" presId="urn:microsoft.com/office/officeart/2008/layout/LinedList"/>
    <dgm:cxn modelId="{1DB93653-08FF-471B-B649-B9CF6EAE370F}" srcId="{D1B65AD8-174B-4062-BF05-55E5FA535CD5}" destId="{0EF7827D-B6DB-4485-B0C7-8E2167C10211}" srcOrd="0" destOrd="0" parTransId="{39B5CF56-C446-4E10-9541-4D1001826C53}" sibTransId="{3E41C04B-59D8-405B-A436-1890E66ACD9F}"/>
    <dgm:cxn modelId="{0558FE5A-FC6E-8843-95ED-8CEEF93B335F}" type="presOf" srcId="{82615668-9298-41E1-B341-8A4546B2A4E5}" destId="{6E378C91-B29D-FE40-99FF-CE022965CD4C}" srcOrd="0" destOrd="0" presId="urn:microsoft.com/office/officeart/2008/layout/LinedList"/>
    <dgm:cxn modelId="{11DD5CD0-F450-4C43-BBB0-F6F6CA9BC59D}" type="presOf" srcId="{BFDF2C22-9BAB-45BF-A3EF-D491AEB77377}" destId="{1D8084A1-529C-284C-949D-7A4361452083}" srcOrd="0" destOrd="0" presId="urn:microsoft.com/office/officeart/2008/layout/LinedList"/>
    <dgm:cxn modelId="{23E907D5-C655-45F6-A5D5-5C2BFF16C164}" srcId="{D1B65AD8-174B-4062-BF05-55E5FA535CD5}" destId="{B2AF295F-D774-49A4-BB34-FB57A47646C2}" srcOrd="2" destOrd="0" parTransId="{476ADF77-062C-4DD5-AB76-524873A84D53}" sibTransId="{BF450C8A-38B2-40D2-A973-E50C5DB8734D}"/>
    <dgm:cxn modelId="{691611D9-D5AE-4585-8ED2-7834EB1C9B1B}" srcId="{D1B65AD8-174B-4062-BF05-55E5FA535CD5}" destId="{BFDF2C22-9BAB-45BF-A3EF-D491AEB77377}" srcOrd="3" destOrd="0" parTransId="{8DC2B6DC-0C6B-4418-AE81-FA5D6D322016}" sibTransId="{1882DD2C-78D8-4BC9-B831-7D26BE287A37}"/>
    <dgm:cxn modelId="{4A06AADC-3D82-D14C-88BF-3596FCE41453}" type="presOf" srcId="{D1B65AD8-174B-4062-BF05-55E5FA535CD5}" destId="{84B47712-FD26-CC49-879F-0F7CAD434D73}" srcOrd="0" destOrd="0" presId="urn:microsoft.com/office/officeart/2008/layout/LinedList"/>
    <dgm:cxn modelId="{7F222AFD-41E8-4CB4-B2A1-403C99D9F63B}" srcId="{D1B65AD8-174B-4062-BF05-55E5FA535CD5}" destId="{82615668-9298-41E1-B341-8A4546B2A4E5}" srcOrd="1" destOrd="0" parTransId="{A74D0589-7572-4312-94CA-98327AF8A4A0}" sibTransId="{66B92007-DDF1-43ED-B4CF-AEC388F928B6}"/>
    <dgm:cxn modelId="{24C29948-7D97-A441-B16E-F54C38130A5A}" type="presParOf" srcId="{84B47712-FD26-CC49-879F-0F7CAD434D73}" destId="{97DFD4A7-C2A1-C74F-A973-5F9A167B4112}" srcOrd="0" destOrd="0" presId="urn:microsoft.com/office/officeart/2008/layout/LinedList"/>
    <dgm:cxn modelId="{153DC5AC-C539-0749-A341-D838AEC46272}" type="presParOf" srcId="{84B47712-FD26-CC49-879F-0F7CAD434D73}" destId="{7EDF30D1-633C-6D46-846D-3EC342240150}" srcOrd="1" destOrd="0" presId="urn:microsoft.com/office/officeart/2008/layout/LinedList"/>
    <dgm:cxn modelId="{7BBBF3D3-9407-1E4E-953C-8666A1683978}" type="presParOf" srcId="{7EDF30D1-633C-6D46-846D-3EC342240150}" destId="{560CAC27-02F5-E442-8BE3-0C95993508B0}" srcOrd="0" destOrd="0" presId="urn:microsoft.com/office/officeart/2008/layout/LinedList"/>
    <dgm:cxn modelId="{7DBDBD11-B45E-F24F-B281-604E293FDE1C}" type="presParOf" srcId="{7EDF30D1-633C-6D46-846D-3EC342240150}" destId="{2AADE89F-F613-6C44-B22B-E1BB787E8F74}" srcOrd="1" destOrd="0" presId="urn:microsoft.com/office/officeart/2008/layout/LinedList"/>
    <dgm:cxn modelId="{7BA57D08-E205-3D4F-9246-905C0DCE7AC8}" type="presParOf" srcId="{84B47712-FD26-CC49-879F-0F7CAD434D73}" destId="{F1D31064-4C06-1540-BE8C-5FE12E95365F}" srcOrd="2" destOrd="0" presId="urn:microsoft.com/office/officeart/2008/layout/LinedList"/>
    <dgm:cxn modelId="{885960B7-A465-244E-B161-E0FE24240E2B}" type="presParOf" srcId="{84B47712-FD26-CC49-879F-0F7CAD434D73}" destId="{BAC8157D-49B2-FC46-9F2A-C8C0EB942576}" srcOrd="3" destOrd="0" presId="urn:microsoft.com/office/officeart/2008/layout/LinedList"/>
    <dgm:cxn modelId="{4A1B3A86-4051-124F-B953-B752791E51B0}" type="presParOf" srcId="{BAC8157D-49B2-FC46-9F2A-C8C0EB942576}" destId="{6E378C91-B29D-FE40-99FF-CE022965CD4C}" srcOrd="0" destOrd="0" presId="urn:microsoft.com/office/officeart/2008/layout/LinedList"/>
    <dgm:cxn modelId="{561C65C4-19E3-174E-832C-C205451A87F7}" type="presParOf" srcId="{BAC8157D-49B2-FC46-9F2A-C8C0EB942576}" destId="{B3065F60-3C0C-1442-930E-D191883BDEE3}" srcOrd="1" destOrd="0" presId="urn:microsoft.com/office/officeart/2008/layout/LinedList"/>
    <dgm:cxn modelId="{4DDE1B70-C10D-794A-A0D6-60F01EB8C0A7}" type="presParOf" srcId="{84B47712-FD26-CC49-879F-0F7CAD434D73}" destId="{F4F2A090-F9CA-CA40-9462-A2C95A9A2465}" srcOrd="4" destOrd="0" presId="urn:microsoft.com/office/officeart/2008/layout/LinedList"/>
    <dgm:cxn modelId="{04C040A7-2076-5143-ACF0-F2DA2D0B33E0}" type="presParOf" srcId="{84B47712-FD26-CC49-879F-0F7CAD434D73}" destId="{B146FACA-EA14-2441-9596-4501AE44EE89}" srcOrd="5" destOrd="0" presId="urn:microsoft.com/office/officeart/2008/layout/LinedList"/>
    <dgm:cxn modelId="{5E9B6BA9-49BC-774A-A4FB-C6CEA3DE5D76}" type="presParOf" srcId="{B146FACA-EA14-2441-9596-4501AE44EE89}" destId="{92898DB0-0AFA-804C-BE7C-226DD71C3525}" srcOrd="0" destOrd="0" presId="urn:microsoft.com/office/officeart/2008/layout/LinedList"/>
    <dgm:cxn modelId="{60C836D7-F297-1847-B8EF-7829A1F74469}" type="presParOf" srcId="{B146FACA-EA14-2441-9596-4501AE44EE89}" destId="{DBC0AB16-076A-A145-A81F-4D4BFC568ECE}" srcOrd="1" destOrd="0" presId="urn:microsoft.com/office/officeart/2008/layout/LinedList"/>
    <dgm:cxn modelId="{F4818542-267F-0449-91D4-DF01FDDA5A93}" type="presParOf" srcId="{84B47712-FD26-CC49-879F-0F7CAD434D73}" destId="{282D01C7-5421-FC47-B894-A52C8C71D1AA}" srcOrd="6" destOrd="0" presId="urn:microsoft.com/office/officeart/2008/layout/LinedList"/>
    <dgm:cxn modelId="{74415844-A81D-6749-8360-ECB25F3FF792}" type="presParOf" srcId="{84B47712-FD26-CC49-879F-0F7CAD434D73}" destId="{CB965484-A3E5-734B-BFA5-B5C2C3DB243C}" srcOrd="7" destOrd="0" presId="urn:microsoft.com/office/officeart/2008/layout/LinedList"/>
    <dgm:cxn modelId="{702404BC-9EE2-CF48-89F4-391F2FD48BF5}" type="presParOf" srcId="{CB965484-A3E5-734B-BFA5-B5C2C3DB243C}" destId="{1D8084A1-529C-284C-949D-7A4361452083}" srcOrd="0" destOrd="0" presId="urn:microsoft.com/office/officeart/2008/layout/LinedList"/>
    <dgm:cxn modelId="{6F3949F2-CAFF-A342-99C1-14EC46D1E20D}" type="presParOf" srcId="{CB965484-A3E5-734B-BFA5-B5C2C3DB243C}" destId="{2E9DD721-A7AD-CA41-A166-61DC44EBBB8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63BF0E3-E3B9-4CCF-B511-F1A936E546BB}"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CDCE3CBB-5BC4-4351-8F12-E57D8055FB45}">
      <dgm:prSet custT="1"/>
      <dgm:spPr/>
      <dgm:t>
        <a:bodyPr/>
        <a:lstStyle/>
        <a:p>
          <a:r>
            <a:rPr lang="en-US" sz="3200" dirty="0"/>
            <a:t>Payoff of call option</a:t>
          </a:r>
        </a:p>
      </dgm:t>
    </dgm:pt>
    <dgm:pt modelId="{7C0D7797-73F8-48E3-8866-D4E9A761E27E}" type="parTrans" cxnId="{46F86A71-DB40-4A00-BC8D-1BFDE31FF721}">
      <dgm:prSet/>
      <dgm:spPr/>
      <dgm:t>
        <a:bodyPr/>
        <a:lstStyle/>
        <a:p>
          <a:endParaRPr lang="en-US"/>
        </a:p>
      </dgm:t>
    </dgm:pt>
    <dgm:pt modelId="{C944C84B-A74E-49F4-8ED8-73B55BCF943F}" type="sibTrans" cxnId="{46F86A71-DB40-4A00-BC8D-1BFDE31FF721}">
      <dgm:prSet/>
      <dgm:spPr/>
      <dgm:t>
        <a:bodyPr/>
        <a:lstStyle/>
        <a:p>
          <a:endParaRPr lang="en-US"/>
        </a:p>
      </dgm:t>
    </dgm:pt>
    <dgm:pt modelId="{33FDC042-90D3-43C2-81E3-0FB52A62A738}">
      <dgm:prSet custT="1"/>
      <dgm:spPr/>
      <dgm:t>
        <a:bodyPr/>
        <a:lstStyle/>
        <a:p>
          <a:r>
            <a:rPr lang="en-US" sz="2400" dirty="0"/>
            <a:t>Long call = MAX (S</a:t>
          </a:r>
          <a:r>
            <a:rPr lang="en-US" sz="2400" baseline="-25000" dirty="0"/>
            <a:t>T</a:t>
          </a:r>
          <a:r>
            <a:rPr lang="en-US" sz="2400" dirty="0"/>
            <a:t>-X,0)</a:t>
          </a:r>
        </a:p>
      </dgm:t>
    </dgm:pt>
    <dgm:pt modelId="{3D5D4BEF-1074-432C-B5E4-CCAE27405295}" type="parTrans" cxnId="{E5E70AB3-5799-4FE1-8B10-26248F1D30B5}">
      <dgm:prSet/>
      <dgm:spPr/>
      <dgm:t>
        <a:bodyPr/>
        <a:lstStyle/>
        <a:p>
          <a:endParaRPr lang="en-US"/>
        </a:p>
      </dgm:t>
    </dgm:pt>
    <dgm:pt modelId="{43C58A6A-107D-4B04-8047-5BD5C32B383A}" type="sibTrans" cxnId="{E5E70AB3-5799-4FE1-8B10-26248F1D30B5}">
      <dgm:prSet/>
      <dgm:spPr/>
      <dgm:t>
        <a:bodyPr/>
        <a:lstStyle/>
        <a:p>
          <a:endParaRPr lang="en-US"/>
        </a:p>
      </dgm:t>
    </dgm:pt>
    <dgm:pt modelId="{3A464ED9-86AF-4442-AED1-6EE0317D1083}">
      <dgm:prSet custT="1"/>
      <dgm:spPr/>
      <dgm:t>
        <a:bodyPr/>
        <a:lstStyle/>
        <a:p>
          <a:r>
            <a:rPr lang="en-US" sz="2400" dirty="0"/>
            <a:t>Short call = - MAX (S</a:t>
          </a:r>
          <a:r>
            <a:rPr lang="en-US" sz="2400" baseline="-25000" dirty="0"/>
            <a:t>T</a:t>
          </a:r>
          <a:r>
            <a:rPr lang="en-US" sz="2400" dirty="0"/>
            <a:t>-X,0)</a:t>
          </a:r>
        </a:p>
      </dgm:t>
    </dgm:pt>
    <dgm:pt modelId="{BDD18AB4-D73F-4A92-BBA0-83B7BFE3591B}" type="parTrans" cxnId="{3DE32AF6-125E-4BDE-B228-791F014A673C}">
      <dgm:prSet/>
      <dgm:spPr/>
      <dgm:t>
        <a:bodyPr/>
        <a:lstStyle/>
        <a:p>
          <a:endParaRPr lang="en-US"/>
        </a:p>
      </dgm:t>
    </dgm:pt>
    <dgm:pt modelId="{1B89EAF4-3F35-46B7-AD07-EB057F780D7E}" type="sibTrans" cxnId="{3DE32AF6-125E-4BDE-B228-791F014A673C}">
      <dgm:prSet/>
      <dgm:spPr/>
      <dgm:t>
        <a:bodyPr/>
        <a:lstStyle/>
        <a:p>
          <a:endParaRPr lang="en-US"/>
        </a:p>
      </dgm:t>
    </dgm:pt>
    <dgm:pt modelId="{DA6164CB-A06E-4B6E-99CC-DD3FDB07091C}">
      <dgm:prSet custT="1"/>
      <dgm:spPr/>
      <dgm:t>
        <a:bodyPr/>
        <a:lstStyle/>
        <a:p>
          <a:r>
            <a:rPr lang="en-US" sz="3200" dirty="0"/>
            <a:t>Profit of call option</a:t>
          </a:r>
        </a:p>
      </dgm:t>
    </dgm:pt>
    <dgm:pt modelId="{2E581130-A4F8-4351-9674-24B6D27E1223}" type="parTrans" cxnId="{C3560883-F9FC-4C0B-82A9-C21D990F2B55}">
      <dgm:prSet/>
      <dgm:spPr/>
      <dgm:t>
        <a:bodyPr/>
        <a:lstStyle/>
        <a:p>
          <a:endParaRPr lang="en-US"/>
        </a:p>
      </dgm:t>
    </dgm:pt>
    <dgm:pt modelId="{94B73F33-030B-4AB5-9A25-598ACA1DA86D}" type="sibTrans" cxnId="{C3560883-F9FC-4C0B-82A9-C21D990F2B55}">
      <dgm:prSet/>
      <dgm:spPr/>
      <dgm:t>
        <a:bodyPr/>
        <a:lstStyle/>
        <a:p>
          <a:endParaRPr lang="en-US"/>
        </a:p>
      </dgm:t>
    </dgm:pt>
    <dgm:pt modelId="{7AB37B6C-FAAE-4DEF-B472-D2BF8F2952FE}">
      <dgm:prSet custT="1"/>
      <dgm:spPr/>
      <dgm:t>
        <a:bodyPr/>
        <a:lstStyle/>
        <a:p>
          <a:r>
            <a:rPr lang="en-US" sz="2400" dirty="0"/>
            <a:t>Long call = MAX (S</a:t>
          </a:r>
          <a:r>
            <a:rPr lang="en-US" sz="2400" baseline="-25000" dirty="0"/>
            <a:t>T</a:t>
          </a:r>
          <a:r>
            <a:rPr lang="en-US" sz="2400" dirty="0"/>
            <a:t>-X,0) – C</a:t>
          </a:r>
          <a:r>
            <a:rPr lang="en-US" sz="2400" baseline="-25000" dirty="0"/>
            <a:t>0</a:t>
          </a:r>
          <a:endParaRPr lang="en-US" sz="2400" dirty="0"/>
        </a:p>
      </dgm:t>
    </dgm:pt>
    <dgm:pt modelId="{B031CA50-EE72-442C-A30A-23E7A1F8010D}" type="parTrans" cxnId="{8EE2492E-42BE-4C59-ACB9-7C859F5CCF09}">
      <dgm:prSet/>
      <dgm:spPr/>
      <dgm:t>
        <a:bodyPr/>
        <a:lstStyle/>
        <a:p>
          <a:endParaRPr lang="en-US"/>
        </a:p>
      </dgm:t>
    </dgm:pt>
    <dgm:pt modelId="{B3EF27EA-9CFF-4A45-9D69-1A08E119ABCA}" type="sibTrans" cxnId="{8EE2492E-42BE-4C59-ACB9-7C859F5CCF09}">
      <dgm:prSet/>
      <dgm:spPr/>
      <dgm:t>
        <a:bodyPr/>
        <a:lstStyle/>
        <a:p>
          <a:endParaRPr lang="en-US"/>
        </a:p>
      </dgm:t>
    </dgm:pt>
    <dgm:pt modelId="{966D03F3-DC1D-4E42-8C30-DAC0C3557962}">
      <dgm:prSet custT="1"/>
      <dgm:spPr/>
      <dgm:t>
        <a:bodyPr/>
        <a:lstStyle/>
        <a:p>
          <a:r>
            <a:rPr lang="en-US" sz="2400" dirty="0"/>
            <a:t>Short call = - MAX (S</a:t>
          </a:r>
          <a:r>
            <a:rPr lang="en-US" sz="2400" baseline="-25000" dirty="0"/>
            <a:t>T</a:t>
          </a:r>
          <a:r>
            <a:rPr lang="en-US" sz="2400" dirty="0"/>
            <a:t>-X,0) + C</a:t>
          </a:r>
          <a:r>
            <a:rPr lang="en-US" sz="2400" baseline="-25000" dirty="0"/>
            <a:t>0</a:t>
          </a:r>
          <a:endParaRPr lang="en-US" sz="2400" dirty="0"/>
        </a:p>
      </dgm:t>
    </dgm:pt>
    <dgm:pt modelId="{E055EA7B-1547-47AE-B5D4-6C3274E4B815}" type="parTrans" cxnId="{21E78166-3038-4432-9F33-98A4568D88E9}">
      <dgm:prSet/>
      <dgm:spPr/>
      <dgm:t>
        <a:bodyPr/>
        <a:lstStyle/>
        <a:p>
          <a:endParaRPr lang="en-US"/>
        </a:p>
      </dgm:t>
    </dgm:pt>
    <dgm:pt modelId="{067788F0-B44B-4060-9B48-2A2E85C53931}" type="sibTrans" cxnId="{21E78166-3038-4432-9F33-98A4568D88E9}">
      <dgm:prSet/>
      <dgm:spPr/>
      <dgm:t>
        <a:bodyPr/>
        <a:lstStyle/>
        <a:p>
          <a:endParaRPr lang="en-US"/>
        </a:p>
      </dgm:t>
    </dgm:pt>
    <dgm:pt modelId="{F26527DB-83AD-CE4E-91CB-365872A330DD}" type="pres">
      <dgm:prSet presAssocID="{063BF0E3-E3B9-4CCF-B511-F1A936E546BB}" presName="linear" presStyleCnt="0">
        <dgm:presLayoutVars>
          <dgm:dir/>
          <dgm:animLvl val="lvl"/>
          <dgm:resizeHandles val="exact"/>
        </dgm:presLayoutVars>
      </dgm:prSet>
      <dgm:spPr/>
    </dgm:pt>
    <dgm:pt modelId="{0F1A329F-A990-E34A-B76E-F1DAF2DABE26}" type="pres">
      <dgm:prSet presAssocID="{CDCE3CBB-5BC4-4351-8F12-E57D8055FB45}" presName="parentLin" presStyleCnt="0"/>
      <dgm:spPr/>
    </dgm:pt>
    <dgm:pt modelId="{8C5B777D-D2A6-2040-AA3D-69F0BDFCEC5E}" type="pres">
      <dgm:prSet presAssocID="{CDCE3CBB-5BC4-4351-8F12-E57D8055FB45}" presName="parentLeftMargin" presStyleLbl="node1" presStyleIdx="0" presStyleCnt="2"/>
      <dgm:spPr/>
    </dgm:pt>
    <dgm:pt modelId="{AD19BEF1-0A33-7E4A-8098-9601916D664A}" type="pres">
      <dgm:prSet presAssocID="{CDCE3CBB-5BC4-4351-8F12-E57D8055FB45}" presName="parentText" presStyleLbl="node1" presStyleIdx="0" presStyleCnt="2">
        <dgm:presLayoutVars>
          <dgm:chMax val="0"/>
          <dgm:bulletEnabled val="1"/>
        </dgm:presLayoutVars>
      </dgm:prSet>
      <dgm:spPr/>
    </dgm:pt>
    <dgm:pt modelId="{821350DA-C84B-C340-B6A0-20677E6F4EBD}" type="pres">
      <dgm:prSet presAssocID="{CDCE3CBB-5BC4-4351-8F12-E57D8055FB45}" presName="negativeSpace" presStyleCnt="0"/>
      <dgm:spPr/>
    </dgm:pt>
    <dgm:pt modelId="{6C553FE9-FEFD-C54E-A90E-2429DD63DAAA}" type="pres">
      <dgm:prSet presAssocID="{CDCE3CBB-5BC4-4351-8F12-E57D8055FB45}" presName="childText" presStyleLbl="conFgAcc1" presStyleIdx="0" presStyleCnt="2">
        <dgm:presLayoutVars>
          <dgm:bulletEnabled val="1"/>
        </dgm:presLayoutVars>
      </dgm:prSet>
      <dgm:spPr/>
    </dgm:pt>
    <dgm:pt modelId="{9E76E123-B51A-BB4E-9F87-7CAAD43AE58D}" type="pres">
      <dgm:prSet presAssocID="{C944C84B-A74E-49F4-8ED8-73B55BCF943F}" presName="spaceBetweenRectangles" presStyleCnt="0"/>
      <dgm:spPr/>
    </dgm:pt>
    <dgm:pt modelId="{D3B0399D-A815-3A46-8738-04152993B85F}" type="pres">
      <dgm:prSet presAssocID="{DA6164CB-A06E-4B6E-99CC-DD3FDB07091C}" presName="parentLin" presStyleCnt="0"/>
      <dgm:spPr/>
    </dgm:pt>
    <dgm:pt modelId="{636C2952-7AD4-4A47-9E1F-A24C69F01837}" type="pres">
      <dgm:prSet presAssocID="{DA6164CB-A06E-4B6E-99CC-DD3FDB07091C}" presName="parentLeftMargin" presStyleLbl="node1" presStyleIdx="0" presStyleCnt="2"/>
      <dgm:spPr/>
    </dgm:pt>
    <dgm:pt modelId="{37DE697B-0EEF-754F-93A2-A1713E19818D}" type="pres">
      <dgm:prSet presAssocID="{DA6164CB-A06E-4B6E-99CC-DD3FDB07091C}" presName="parentText" presStyleLbl="node1" presStyleIdx="1" presStyleCnt="2">
        <dgm:presLayoutVars>
          <dgm:chMax val="0"/>
          <dgm:bulletEnabled val="1"/>
        </dgm:presLayoutVars>
      </dgm:prSet>
      <dgm:spPr/>
    </dgm:pt>
    <dgm:pt modelId="{522755CA-10EA-6C43-9E7F-92DC1CE77CAB}" type="pres">
      <dgm:prSet presAssocID="{DA6164CB-A06E-4B6E-99CC-DD3FDB07091C}" presName="negativeSpace" presStyleCnt="0"/>
      <dgm:spPr/>
    </dgm:pt>
    <dgm:pt modelId="{39676DB7-2527-3D4F-919C-BDA311CC068B}" type="pres">
      <dgm:prSet presAssocID="{DA6164CB-A06E-4B6E-99CC-DD3FDB07091C}" presName="childText" presStyleLbl="conFgAcc1" presStyleIdx="1" presStyleCnt="2">
        <dgm:presLayoutVars>
          <dgm:bulletEnabled val="1"/>
        </dgm:presLayoutVars>
      </dgm:prSet>
      <dgm:spPr/>
    </dgm:pt>
  </dgm:ptLst>
  <dgm:cxnLst>
    <dgm:cxn modelId="{A48C6317-CB36-6E49-B273-BD403366BA5D}" type="presOf" srcId="{DA6164CB-A06E-4B6E-99CC-DD3FDB07091C}" destId="{636C2952-7AD4-4A47-9E1F-A24C69F01837}" srcOrd="0" destOrd="0" presId="urn:microsoft.com/office/officeart/2005/8/layout/list1"/>
    <dgm:cxn modelId="{ABEF1127-094C-0149-848C-BD7BF811B185}" type="presOf" srcId="{966D03F3-DC1D-4E42-8C30-DAC0C3557962}" destId="{39676DB7-2527-3D4F-919C-BDA311CC068B}" srcOrd="0" destOrd="1" presId="urn:microsoft.com/office/officeart/2005/8/layout/list1"/>
    <dgm:cxn modelId="{8EE2492E-42BE-4C59-ACB9-7C859F5CCF09}" srcId="{DA6164CB-A06E-4B6E-99CC-DD3FDB07091C}" destId="{7AB37B6C-FAAE-4DEF-B472-D2BF8F2952FE}" srcOrd="0" destOrd="0" parTransId="{B031CA50-EE72-442C-A30A-23E7A1F8010D}" sibTransId="{B3EF27EA-9CFF-4A45-9D69-1A08E119ABCA}"/>
    <dgm:cxn modelId="{95F4E532-88B5-AE41-A0C5-D6401B5AE336}" type="presOf" srcId="{063BF0E3-E3B9-4CCF-B511-F1A936E546BB}" destId="{F26527DB-83AD-CE4E-91CB-365872A330DD}" srcOrd="0" destOrd="0" presId="urn:microsoft.com/office/officeart/2005/8/layout/list1"/>
    <dgm:cxn modelId="{21E78166-3038-4432-9F33-98A4568D88E9}" srcId="{DA6164CB-A06E-4B6E-99CC-DD3FDB07091C}" destId="{966D03F3-DC1D-4E42-8C30-DAC0C3557962}" srcOrd="1" destOrd="0" parTransId="{E055EA7B-1547-47AE-B5D4-6C3274E4B815}" sibTransId="{067788F0-B44B-4060-9B48-2A2E85C53931}"/>
    <dgm:cxn modelId="{46F86A71-DB40-4A00-BC8D-1BFDE31FF721}" srcId="{063BF0E3-E3B9-4CCF-B511-F1A936E546BB}" destId="{CDCE3CBB-5BC4-4351-8F12-E57D8055FB45}" srcOrd="0" destOrd="0" parTransId="{7C0D7797-73F8-48E3-8866-D4E9A761E27E}" sibTransId="{C944C84B-A74E-49F4-8ED8-73B55BCF943F}"/>
    <dgm:cxn modelId="{C5EB7772-B5DE-9546-B468-680FC063A8C1}" type="presOf" srcId="{3A464ED9-86AF-4442-AED1-6EE0317D1083}" destId="{6C553FE9-FEFD-C54E-A90E-2429DD63DAAA}" srcOrd="0" destOrd="1" presId="urn:microsoft.com/office/officeart/2005/8/layout/list1"/>
    <dgm:cxn modelId="{F1E40E74-774D-0D4A-9448-E8EB592CB89B}" type="presOf" srcId="{CDCE3CBB-5BC4-4351-8F12-E57D8055FB45}" destId="{AD19BEF1-0A33-7E4A-8098-9601916D664A}" srcOrd="1" destOrd="0" presId="urn:microsoft.com/office/officeart/2005/8/layout/list1"/>
    <dgm:cxn modelId="{A0166774-F391-124A-9542-D2E0EFBC5F8D}" type="presOf" srcId="{33FDC042-90D3-43C2-81E3-0FB52A62A738}" destId="{6C553FE9-FEFD-C54E-A90E-2429DD63DAAA}" srcOrd="0" destOrd="0" presId="urn:microsoft.com/office/officeart/2005/8/layout/list1"/>
    <dgm:cxn modelId="{C09A4E57-FCE0-4848-AD0E-E699C7007ED4}" type="presOf" srcId="{DA6164CB-A06E-4B6E-99CC-DD3FDB07091C}" destId="{37DE697B-0EEF-754F-93A2-A1713E19818D}" srcOrd="1" destOrd="0" presId="urn:microsoft.com/office/officeart/2005/8/layout/list1"/>
    <dgm:cxn modelId="{2509EA78-25D1-9444-A24A-451A1943E59A}" type="presOf" srcId="{CDCE3CBB-5BC4-4351-8F12-E57D8055FB45}" destId="{8C5B777D-D2A6-2040-AA3D-69F0BDFCEC5E}" srcOrd="0" destOrd="0" presId="urn:microsoft.com/office/officeart/2005/8/layout/list1"/>
    <dgm:cxn modelId="{C3560883-F9FC-4C0B-82A9-C21D990F2B55}" srcId="{063BF0E3-E3B9-4CCF-B511-F1A936E546BB}" destId="{DA6164CB-A06E-4B6E-99CC-DD3FDB07091C}" srcOrd="1" destOrd="0" parTransId="{2E581130-A4F8-4351-9674-24B6D27E1223}" sibTransId="{94B73F33-030B-4AB5-9A25-598ACA1DA86D}"/>
    <dgm:cxn modelId="{E5E70AB3-5799-4FE1-8B10-26248F1D30B5}" srcId="{CDCE3CBB-5BC4-4351-8F12-E57D8055FB45}" destId="{33FDC042-90D3-43C2-81E3-0FB52A62A738}" srcOrd="0" destOrd="0" parTransId="{3D5D4BEF-1074-432C-B5E4-CCAE27405295}" sibTransId="{43C58A6A-107D-4B04-8047-5BD5C32B383A}"/>
    <dgm:cxn modelId="{9AC71EDF-ED55-C94F-8D6E-2A0710630A3D}" type="presOf" srcId="{7AB37B6C-FAAE-4DEF-B472-D2BF8F2952FE}" destId="{39676DB7-2527-3D4F-919C-BDA311CC068B}" srcOrd="0" destOrd="0" presId="urn:microsoft.com/office/officeart/2005/8/layout/list1"/>
    <dgm:cxn modelId="{3DE32AF6-125E-4BDE-B228-791F014A673C}" srcId="{CDCE3CBB-5BC4-4351-8F12-E57D8055FB45}" destId="{3A464ED9-86AF-4442-AED1-6EE0317D1083}" srcOrd="1" destOrd="0" parTransId="{BDD18AB4-D73F-4A92-BBA0-83B7BFE3591B}" sibTransId="{1B89EAF4-3F35-46B7-AD07-EB057F780D7E}"/>
    <dgm:cxn modelId="{9CCA5DBE-B37B-6048-B7BF-33279A53645A}" type="presParOf" srcId="{F26527DB-83AD-CE4E-91CB-365872A330DD}" destId="{0F1A329F-A990-E34A-B76E-F1DAF2DABE26}" srcOrd="0" destOrd="0" presId="urn:microsoft.com/office/officeart/2005/8/layout/list1"/>
    <dgm:cxn modelId="{C9295451-3F8A-7F47-B47B-6CED730C0FC6}" type="presParOf" srcId="{0F1A329F-A990-E34A-B76E-F1DAF2DABE26}" destId="{8C5B777D-D2A6-2040-AA3D-69F0BDFCEC5E}" srcOrd="0" destOrd="0" presId="urn:microsoft.com/office/officeart/2005/8/layout/list1"/>
    <dgm:cxn modelId="{D033262C-6CC1-5142-9D65-86A4E1E8854C}" type="presParOf" srcId="{0F1A329F-A990-E34A-B76E-F1DAF2DABE26}" destId="{AD19BEF1-0A33-7E4A-8098-9601916D664A}" srcOrd="1" destOrd="0" presId="urn:microsoft.com/office/officeart/2005/8/layout/list1"/>
    <dgm:cxn modelId="{FE4739B8-66CA-F84B-AD63-46AA2516EC83}" type="presParOf" srcId="{F26527DB-83AD-CE4E-91CB-365872A330DD}" destId="{821350DA-C84B-C340-B6A0-20677E6F4EBD}" srcOrd="1" destOrd="0" presId="urn:microsoft.com/office/officeart/2005/8/layout/list1"/>
    <dgm:cxn modelId="{0860D84E-DECD-2248-9267-37EB399DB50A}" type="presParOf" srcId="{F26527DB-83AD-CE4E-91CB-365872A330DD}" destId="{6C553FE9-FEFD-C54E-A90E-2429DD63DAAA}" srcOrd="2" destOrd="0" presId="urn:microsoft.com/office/officeart/2005/8/layout/list1"/>
    <dgm:cxn modelId="{C3015F55-DFC3-6447-9109-0AD7117B6BDE}" type="presParOf" srcId="{F26527DB-83AD-CE4E-91CB-365872A330DD}" destId="{9E76E123-B51A-BB4E-9F87-7CAAD43AE58D}" srcOrd="3" destOrd="0" presId="urn:microsoft.com/office/officeart/2005/8/layout/list1"/>
    <dgm:cxn modelId="{EFE91563-D734-3241-B448-87D80E8E189A}" type="presParOf" srcId="{F26527DB-83AD-CE4E-91CB-365872A330DD}" destId="{D3B0399D-A815-3A46-8738-04152993B85F}" srcOrd="4" destOrd="0" presId="urn:microsoft.com/office/officeart/2005/8/layout/list1"/>
    <dgm:cxn modelId="{42D0308A-4A75-1647-A675-BD4547D5C219}" type="presParOf" srcId="{D3B0399D-A815-3A46-8738-04152993B85F}" destId="{636C2952-7AD4-4A47-9E1F-A24C69F01837}" srcOrd="0" destOrd="0" presId="urn:microsoft.com/office/officeart/2005/8/layout/list1"/>
    <dgm:cxn modelId="{EDD6456B-1621-B143-8CD7-4D5B2B28754F}" type="presParOf" srcId="{D3B0399D-A815-3A46-8738-04152993B85F}" destId="{37DE697B-0EEF-754F-93A2-A1713E19818D}" srcOrd="1" destOrd="0" presId="urn:microsoft.com/office/officeart/2005/8/layout/list1"/>
    <dgm:cxn modelId="{26AD4BE9-264E-7446-860B-7177A5FCA5F3}" type="presParOf" srcId="{F26527DB-83AD-CE4E-91CB-365872A330DD}" destId="{522755CA-10EA-6C43-9E7F-92DC1CE77CAB}" srcOrd="5" destOrd="0" presId="urn:microsoft.com/office/officeart/2005/8/layout/list1"/>
    <dgm:cxn modelId="{B161641F-ABE0-684E-A6F3-37864F2F4D4C}" type="presParOf" srcId="{F26527DB-83AD-CE4E-91CB-365872A330DD}" destId="{39676DB7-2527-3D4F-919C-BDA311CC068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E15E482-481A-4E52-A562-3A519FAD1F1D}"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5DB131D5-AEE7-4E6F-A455-562802529600}">
      <dgm:prSet custT="1"/>
      <dgm:spPr/>
      <dgm:t>
        <a:bodyPr/>
        <a:lstStyle/>
        <a:p>
          <a:r>
            <a:rPr lang="en-US" sz="3200" dirty="0"/>
            <a:t>Payoff of put option</a:t>
          </a:r>
        </a:p>
      </dgm:t>
    </dgm:pt>
    <dgm:pt modelId="{DA4ABC44-C579-45D2-84FA-8F70A7743F20}" type="parTrans" cxnId="{F0660BCD-570E-4B49-A67B-54A8DBA6AB83}">
      <dgm:prSet/>
      <dgm:spPr/>
      <dgm:t>
        <a:bodyPr/>
        <a:lstStyle/>
        <a:p>
          <a:endParaRPr lang="en-US"/>
        </a:p>
      </dgm:t>
    </dgm:pt>
    <dgm:pt modelId="{54A812A3-11C1-4C43-AB93-77D3B4ACF37A}" type="sibTrans" cxnId="{F0660BCD-570E-4B49-A67B-54A8DBA6AB83}">
      <dgm:prSet/>
      <dgm:spPr/>
      <dgm:t>
        <a:bodyPr/>
        <a:lstStyle/>
        <a:p>
          <a:endParaRPr lang="en-US"/>
        </a:p>
      </dgm:t>
    </dgm:pt>
    <dgm:pt modelId="{387A1ECF-C013-4FB6-B39D-5ABD992B4A79}">
      <dgm:prSet custT="1"/>
      <dgm:spPr/>
      <dgm:t>
        <a:bodyPr/>
        <a:lstStyle/>
        <a:p>
          <a:r>
            <a:rPr lang="en-US" sz="2400" dirty="0"/>
            <a:t>Long put = MAX (X-S</a:t>
          </a:r>
          <a:r>
            <a:rPr lang="en-US" sz="2400" baseline="-25000" dirty="0"/>
            <a:t>T</a:t>
          </a:r>
          <a:r>
            <a:rPr lang="en-US" sz="2400" dirty="0"/>
            <a:t>,0)</a:t>
          </a:r>
        </a:p>
      </dgm:t>
    </dgm:pt>
    <dgm:pt modelId="{8FA81FCE-6F7B-4B9B-962B-26A3BA08C9C6}" type="parTrans" cxnId="{D5180CC4-4D02-4EAE-B942-4699A9EC217C}">
      <dgm:prSet/>
      <dgm:spPr/>
      <dgm:t>
        <a:bodyPr/>
        <a:lstStyle/>
        <a:p>
          <a:endParaRPr lang="en-US"/>
        </a:p>
      </dgm:t>
    </dgm:pt>
    <dgm:pt modelId="{2898F83B-6E80-431C-B45E-6A6880318FBF}" type="sibTrans" cxnId="{D5180CC4-4D02-4EAE-B942-4699A9EC217C}">
      <dgm:prSet/>
      <dgm:spPr/>
      <dgm:t>
        <a:bodyPr/>
        <a:lstStyle/>
        <a:p>
          <a:endParaRPr lang="en-US"/>
        </a:p>
      </dgm:t>
    </dgm:pt>
    <dgm:pt modelId="{B3E98B51-CBC6-4CED-A206-6B28CEBF9506}">
      <dgm:prSet custT="1"/>
      <dgm:spPr/>
      <dgm:t>
        <a:bodyPr/>
        <a:lstStyle/>
        <a:p>
          <a:r>
            <a:rPr lang="en-US" sz="2400" dirty="0"/>
            <a:t>Short put = - MAX (X-S</a:t>
          </a:r>
          <a:r>
            <a:rPr lang="en-US" sz="2400" baseline="-25000" dirty="0"/>
            <a:t>T</a:t>
          </a:r>
          <a:r>
            <a:rPr lang="en-US" sz="2400" dirty="0"/>
            <a:t>,0)</a:t>
          </a:r>
        </a:p>
      </dgm:t>
    </dgm:pt>
    <dgm:pt modelId="{CAA3F8E6-C497-41FF-AEB4-C701B78BE8CD}" type="parTrans" cxnId="{E246DDA7-0FB2-496C-B43E-99411A47C305}">
      <dgm:prSet/>
      <dgm:spPr/>
      <dgm:t>
        <a:bodyPr/>
        <a:lstStyle/>
        <a:p>
          <a:endParaRPr lang="en-US"/>
        </a:p>
      </dgm:t>
    </dgm:pt>
    <dgm:pt modelId="{40093B44-B252-4ED8-9422-71F400577426}" type="sibTrans" cxnId="{E246DDA7-0FB2-496C-B43E-99411A47C305}">
      <dgm:prSet/>
      <dgm:spPr/>
      <dgm:t>
        <a:bodyPr/>
        <a:lstStyle/>
        <a:p>
          <a:endParaRPr lang="en-US"/>
        </a:p>
      </dgm:t>
    </dgm:pt>
    <dgm:pt modelId="{3ED8D291-AD89-42D5-8935-88830B75DD4E}">
      <dgm:prSet custT="1"/>
      <dgm:spPr/>
      <dgm:t>
        <a:bodyPr/>
        <a:lstStyle/>
        <a:p>
          <a:r>
            <a:rPr lang="en-US" sz="3200" dirty="0"/>
            <a:t>Profit of put option</a:t>
          </a:r>
        </a:p>
      </dgm:t>
    </dgm:pt>
    <dgm:pt modelId="{A9565618-FCB7-43DA-B4D6-B6E6035386BE}" type="parTrans" cxnId="{B44CA182-6323-491A-9C74-DBA6EDD038C5}">
      <dgm:prSet/>
      <dgm:spPr/>
      <dgm:t>
        <a:bodyPr/>
        <a:lstStyle/>
        <a:p>
          <a:endParaRPr lang="en-US"/>
        </a:p>
      </dgm:t>
    </dgm:pt>
    <dgm:pt modelId="{73EB315B-3DEE-4221-913F-BEEDEC494F03}" type="sibTrans" cxnId="{B44CA182-6323-491A-9C74-DBA6EDD038C5}">
      <dgm:prSet/>
      <dgm:spPr/>
      <dgm:t>
        <a:bodyPr/>
        <a:lstStyle/>
        <a:p>
          <a:endParaRPr lang="en-US"/>
        </a:p>
      </dgm:t>
    </dgm:pt>
    <dgm:pt modelId="{6C786338-A8BE-4297-8163-EAA94157ED4E}">
      <dgm:prSet custT="1"/>
      <dgm:spPr/>
      <dgm:t>
        <a:bodyPr/>
        <a:lstStyle/>
        <a:p>
          <a:r>
            <a:rPr lang="en-US" sz="2400" dirty="0"/>
            <a:t>Long put = MAX (X-S</a:t>
          </a:r>
          <a:r>
            <a:rPr lang="en-US" sz="2400" baseline="-25000" dirty="0"/>
            <a:t>T</a:t>
          </a:r>
          <a:r>
            <a:rPr lang="en-US" sz="2400" dirty="0"/>
            <a:t>,0) – P</a:t>
          </a:r>
          <a:r>
            <a:rPr lang="en-US" sz="2400" baseline="-25000" dirty="0"/>
            <a:t>0</a:t>
          </a:r>
        </a:p>
      </dgm:t>
    </dgm:pt>
    <dgm:pt modelId="{3B1ECA57-CD2E-44F3-99AE-F73AFCDD8A39}" type="parTrans" cxnId="{0D031761-38F1-4FC7-B6BC-D79BE5990100}">
      <dgm:prSet/>
      <dgm:spPr/>
      <dgm:t>
        <a:bodyPr/>
        <a:lstStyle/>
        <a:p>
          <a:endParaRPr lang="en-US"/>
        </a:p>
      </dgm:t>
    </dgm:pt>
    <dgm:pt modelId="{3DE5BB76-86FB-4E64-A682-A9AF33886F4A}" type="sibTrans" cxnId="{0D031761-38F1-4FC7-B6BC-D79BE5990100}">
      <dgm:prSet/>
      <dgm:spPr/>
      <dgm:t>
        <a:bodyPr/>
        <a:lstStyle/>
        <a:p>
          <a:endParaRPr lang="en-US"/>
        </a:p>
      </dgm:t>
    </dgm:pt>
    <dgm:pt modelId="{D651CC8D-4053-4309-9276-F7E57B0A2267}">
      <dgm:prSet custT="1"/>
      <dgm:spPr/>
      <dgm:t>
        <a:bodyPr/>
        <a:lstStyle/>
        <a:p>
          <a:r>
            <a:rPr lang="en-US" sz="2400" dirty="0"/>
            <a:t>Short put = - MAX (X-S</a:t>
          </a:r>
          <a:r>
            <a:rPr lang="en-US" sz="2400" baseline="-25000" dirty="0"/>
            <a:t>T</a:t>
          </a:r>
          <a:r>
            <a:rPr lang="en-US" sz="2400" dirty="0"/>
            <a:t>,0) + P</a:t>
          </a:r>
          <a:r>
            <a:rPr lang="en-US" sz="2400" baseline="-25000" dirty="0"/>
            <a:t>0</a:t>
          </a:r>
        </a:p>
      </dgm:t>
    </dgm:pt>
    <dgm:pt modelId="{6E2973C1-B204-40FE-B4C8-C4AD4796600D}" type="parTrans" cxnId="{4DAA0A36-0841-4A87-91F6-5CB1FAF4BFC8}">
      <dgm:prSet/>
      <dgm:spPr/>
      <dgm:t>
        <a:bodyPr/>
        <a:lstStyle/>
        <a:p>
          <a:endParaRPr lang="en-US"/>
        </a:p>
      </dgm:t>
    </dgm:pt>
    <dgm:pt modelId="{8B488927-4932-4338-B142-A1A88D807C42}" type="sibTrans" cxnId="{4DAA0A36-0841-4A87-91F6-5CB1FAF4BFC8}">
      <dgm:prSet/>
      <dgm:spPr/>
      <dgm:t>
        <a:bodyPr/>
        <a:lstStyle/>
        <a:p>
          <a:endParaRPr lang="en-US"/>
        </a:p>
      </dgm:t>
    </dgm:pt>
    <dgm:pt modelId="{418E135A-9F1C-1442-9E21-093A20BEBA9A}" type="pres">
      <dgm:prSet presAssocID="{6E15E482-481A-4E52-A562-3A519FAD1F1D}" presName="linear" presStyleCnt="0">
        <dgm:presLayoutVars>
          <dgm:dir/>
          <dgm:animLvl val="lvl"/>
          <dgm:resizeHandles val="exact"/>
        </dgm:presLayoutVars>
      </dgm:prSet>
      <dgm:spPr/>
    </dgm:pt>
    <dgm:pt modelId="{4F7287D4-F5D4-724A-9819-7E2E072AD174}" type="pres">
      <dgm:prSet presAssocID="{5DB131D5-AEE7-4E6F-A455-562802529600}" presName="parentLin" presStyleCnt="0"/>
      <dgm:spPr/>
    </dgm:pt>
    <dgm:pt modelId="{FC91B281-B42E-7D40-838F-8A3880BB77F5}" type="pres">
      <dgm:prSet presAssocID="{5DB131D5-AEE7-4E6F-A455-562802529600}" presName="parentLeftMargin" presStyleLbl="node1" presStyleIdx="0" presStyleCnt="2"/>
      <dgm:spPr/>
    </dgm:pt>
    <dgm:pt modelId="{DBB0D78E-D296-DF44-BA66-866DC8AD8E63}" type="pres">
      <dgm:prSet presAssocID="{5DB131D5-AEE7-4E6F-A455-562802529600}" presName="parentText" presStyleLbl="node1" presStyleIdx="0" presStyleCnt="2">
        <dgm:presLayoutVars>
          <dgm:chMax val="0"/>
          <dgm:bulletEnabled val="1"/>
        </dgm:presLayoutVars>
      </dgm:prSet>
      <dgm:spPr/>
    </dgm:pt>
    <dgm:pt modelId="{C8AE815D-30A5-7440-9315-A6392517808F}" type="pres">
      <dgm:prSet presAssocID="{5DB131D5-AEE7-4E6F-A455-562802529600}" presName="negativeSpace" presStyleCnt="0"/>
      <dgm:spPr/>
    </dgm:pt>
    <dgm:pt modelId="{0C1C8A11-C178-174B-A90E-94FC6E8238AC}" type="pres">
      <dgm:prSet presAssocID="{5DB131D5-AEE7-4E6F-A455-562802529600}" presName="childText" presStyleLbl="conFgAcc1" presStyleIdx="0" presStyleCnt="2" custLinFactNeighborX="-27380" custLinFactNeighborY="-47076">
        <dgm:presLayoutVars>
          <dgm:bulletEnabled val="1"/>
        </dgm:presLayoutVars>
      </dgm:prSet>
      <dgm:spPr/>
    </dgm:pt>
    <dgm:pt modelId="{C748ED03-BE37-2941-8258-039E71CC697F}" type="pres">
      <dgm:prSet presAssocID="{54A812A3-11C1-4C43-AB93-77D3B4ACF37A}" presName="spaceBetweenRectangles" presStyleCnt="0"/>
      <dgm:spPr/>
    </dgm:pt>
    <dgm:pt modelId="{1B8B862A-AD46-B247-BDA8-3F7F23371634}" type="pres">
      <dgm:prSet presAssocID="{3ED8D291-AD89-42D5-8935-88830B75DD4E}" presName="parentLin" presStyleCnt="0"/>
      <dgm:spPr/>
    </dgm:pt>
    <dgm:pt modelId="{336E67E1-0C3E-6C44-96CB-568D7B70F7BF}" type="pres">
      <dgm:prSet presAssocID="{3ED8D291-AD89-42D5-8935-88830B75DD4E}" presName="parentLeftMargin" presStyleLbl="node1" presStyleIdx="0" presStyleCnt="2"/>
      <dgm:spPr/>
    </dgm:pt>
    <dgm:pt modelId="{177DBB82-8603-5B4D-80D5-2E4B066B6446}" type="pres">
      <dgm:prSet presAssocID="{3ED8D291-AD89-42D5-8935-88830B75DD4E}" presName="parentText" presStyleLbl="node1" presStyleIdx="1" presStyleCnt="2">
        <dgm:presLayoutVars>
          <dgm:chMax val="0"/>
          <dgm:bulletEnabled val="1"/>
        </dgm:presLayoutVars>
      </dgm:prSet>
      <dgm:spPr/>
    </dgm:pt>
    <dgm:pt modelId="{682F0A44-1B85-254F-9E0D-81EAC3EB9DE5}" type="pres">
      <dgm:prSet presAssocID="{3ED8D291-AD89-42D5-8935-88830B75DD4E}" presName="negativeSpace" presStyleCnt="0"/>
      <dgm:spPr/>
    </dgm:pt>
    <dgm:pt modelId="{4BF97894-1F0A-9048-A4E4-06204E2B9034}" type="pres">
      <dgm:prSet presAssocID="{3ED8D291-AD89-42D5-8935-88830B75DD4E}" presName="childText" presStyleLbl="conFgAcc1" presStyleIdx="1" presStyleCnt="2">
        <dgm:presLayoutVars>
          <dgm:bulletEnabled val="1"/>
        </dgm:presLayoutVars>
      </dgm:prSet>
      <dgm:spPr/>
    </dgm:pt>
  </dgm:ptLst>
  <dgm:cxnLst>
    <dgm:cxn modelId="{22E37310-046C-E24A-8713-A188B0BB8D9B}" type="presOf" srcId="{D651CC8D-4053-4309-9276-F7E57B0A2267}" destId="{4BF97894-1F0A-9048-A4E4-06204E2B9034}" srcOrd="0" destOrd="1" presId="urn:microsoft.com/office/officeart/2005/8/layout/list1"/>
    <dgm:cxn modelId="{518B4C33-7CE4-9C42-959A-963A364D875D}" type="presOf" srcId="{3ED8D291-AD89-42D5-8935-88830B75DD4E}" destId="{177DBB82-8603-5B4D-80D5-2E4B066B6446}" srcOrd="1" destOrd="0" presId="urn:microsoft.com/office/officeart/2005/8/layout/list1"/>
    <dgm:cxn modelId="{4DAA0A36-0841-4A87-91F6-5CB1FAF4BFC8}" srcId="{3ED8D291-AD89-42D5-8935-88830B75DD4E}" destId="{D651CC8D-4053-4309-9276-F7E57B0A2267}" srcOrd="1" destOrd="0" parTransId="{6E2973C1-B204-40FE-B4C8-C4AD4796600D}" sibTransId="{8B488927-4932-4338-B142-A1A88D807C42}"/>
    <dgm:cxn modelId="{10FE9B3F-EC94-D94B-A9F8-34B60A60A05C}" type="presOf" srcId="{387A1ECF-C013-4FB6-B39D-5ABD992B4A79}" destId="{0C1C8A11-C178-174B-A90E-94FC6E8238AC}" srcOrd="0" destOrd="0" presId="urn:microsoft.com/office/officeart/2005/8/layout/list1"/>
    <dgm:cxn modelId="{0D031761-38F1-4FC7-B6BC-D79BE5990100}" srcId="{3ED8D291-AD89-42D5-8935-88830B75DD4E}" destId="{6C786338-A8BE-4297-8163-EAA94157ED4E}" srcOrd="0" destOrd="0" parTransId="{3B1ECA57-CD2E-44F3-99AE-F73AFCDD8A39}" sibTransId="{3DE5BB76-86FB-4E64-A682-A9AF33886F4A}"/>
    <dgm:cxn modelId="{FDCF0449-7603-334C-AFFF-E96F26A2DDDD}" type="presOf" srcId="{5DB131D5-AEE7-4E6F-A455-562802529600}" destId="{DBB0D78E-D296-DF44-BA66-866DC8AD8E63}" srcOrd="1" destOrd="0" presId="urn:microsoft.com/office/officeart/2005/8/layout/list1"/>
    <dgm:cxn modelId="{EE746C7F-3DB7-FD40-BFA0-2F1F166AA43C}" type="presOf" srcId="{6E15E482-481A-4E52-A562-3A519FAD1F1D}" destId="{418E135A-9F1C-1442-9E21-093A20BEBA9A}" srcOrd="0" destOrd="0" presId="urn:microsoft.com/office/officeart/2005/8/layout/list1"/>
    <dgm:cxn modelId="{B44CA182-6323-491A-9C74-DBA6EDD038C5}" srcId="{6E15E482-481A-4E52-A562-3A519FAD1F1D}" destId="{3ED8D291-AD89-42D5-8935-88830B75DD4E}" srcOrd="1" destOrd="0" parTransId="{A9565618-FCB7-43DA-B4D6-B6E6035386BE}" sibTransId="{73EB315B-3DEE-4221-913F-BEEDEC494F03}"/>
    <dgm:cxn modelId="{E246DDA7-0FB2-496C-B43E-99411A47C305}" srcId="{5DB131D5-AEE7-4E6F-A455-562802529600}" destId="{B3E98B51-CBC6-4CED-A206-6B28CEBF9506}" srcOrd="1" destOrd="0" parTransId="{CAA3F8E6-C497-41FF-AEB4-C701B78BE8CD}" sibTransId="{40093B44-B252-4ED8-9422-71F400577426}"/>
    <dgm:cxn modelId="{70EB1FBA-C666-824F-8D75-C3357BB2E8A3}" type="presOf" srcId="{3ED8D291-AD89-42D5-8935-88830B75DD4E}" destId="{336E67E1-0C3E-6C44-96CB-568D7B70F7BF}" srcOrd="0" destOrd="0" presId="urn:microsoft.com/office/officeart/2005/8/layout/list1"/>
    <dgm:cxn modelId="{0555D2BE-B35F-2A47-A36B-56E656D16B7D}" type="presOf" srcId="{6C786338-A8BE-4297-8163-EAA94157ED4E}" destId="{4BF97894-1F0A-9048-A4E4-06204E2B9034}" srcOrd="0" destOrd="0" presId="urn:microsoft.com/office/officeart/2005/8/layout/list1"/>
    <dgm:cxn modelId="{D5180CC4-4D02-4EAE-B942-4699A9EC217C}" srcId="{5DB131D5-AEE7-4E6F-A455-562802529600}" destId="{387A1ECF-C013-4FB6-B39D-5ABD992B4A79}" srcOrd="0" destOrd="0" parTransId="{8FA81FCE-6F7B-4B9B-962B-26A3BA08C9C6}" sibTransId="{2898F83B-6E80-431C-B45E-6A6880318FBF}"/>
    <dgm:cxn modelId="{F0660BCD-570E-4B49-A67B-54A8DBA6AB83}" srcId="{6E15E482-481A-4E52-A562-3A519FAD1F1D}" destId="{5DB131D5-AEE7-4E6F-A455-562802529600}" srcOrd="0" destOrd="0" parTransId="{DA4ABC44-C579-45D2-84FA-8F70A7743F20}" sibTransId="{54A812A3-11C1-4C43-AB93-77D3B4ACF37A}"/>
    <dgm:cxn modelId="{D2CE49F1-84E5-EF43-8CD2-79E9C612FC27}" type="presOf" srcId="{B3E98B51-CBC6-4CED-A206-6B28CEBF9506}" destId="{0C1C8A11-C178-174B-A90E-94FC6E8238AC}" srcOrd="0" destOrd="1" presId="urn:microsoft.com/office/officeart/2005/8/layout/list1"/>
    <dgm:cxn modelId="{861CF8FF-44BC-8D45-9A70-4EB21B774F96}" type="presOf" srcId="{5DB131D5-AEE7-4E6F-A455-562802529600}" destId="{FC91B281-B42E-7D40-838F-8A3880BB77F5}" srcOrd="0" destOrd="0" presId="urn:microsoft.com/office/officeart/2005/8/layout/list1"/>
    <dgm:cxn modelId="{C4C43B45-7E0F-0E45-AE5A-E05A93D9FBEF}" type="presParOf" srcId="{418E135A-9F1C-1442-9E21-093A20BEBA9A}" destId="{4F7287D4-F5D4-724A-9819-7E2E072AD174}" srcOrd="0" destOrd="0" presId="urn:microsoft.com/office/officeart/2005/8/layout/list1"/>
    <dgm:cxn modelId="{210ACFA2-4F7A-284B-93E6-C01926FC4EF1}" type="presParOf" srcId="{4F7287D4-F5D4-724A-9819-7E2E072AD174}" destId="{FC91B281-B42E-7D40-838F-8A3880BB77F5}" srcOrd="0" destOrd="0" presId="urn:microsoft.com/office/officeart/2005/8/layout/list1"/>
    <dgm:cxn modelId="{362D29F2-73ED-614D-9FE0-EE7C303C147A}" type="presParOf" srcId="{4F7287D4-F5D4-724A-9819-7E2E072AD174}" destId="{DBB0D78E-D296-DF44-BA66-866DC8AD8E63}" srcOrd="1" destOrd="0" presId="urn:microsoft.com/office/officeart/2005/8/layout/list1"/>
    <dgm:cxn modelId="{10DD0EDC-1B63-3E40-A1D8-DD30E384141B}" type="presParOf" srcId="{418E135A-9F1C-1442-9E21-093A20BEBA9A}" destId="{C8AE815D-30A5-7440-9315-A6392517808F}" srcOrd="1" destOrd="0" presId="urn:microsoft.com/office/officeart/2005/8/layout/list1"/>
    <dgm:cxn modelId="{491A6C1F-B556-5A40-9C22-33EBF05CD772}" type="presParOf" srcId="{418E135A-9F1C-1442-9E21-093A20BEBA9A}" destId="{0C1C8A11-C178-174B-A90E-94FC6E8238AC}" srcOrd="2" destOrd="0" presId="urn:microsoft.com/office/officeart/2005/8/layout/list1"/>
    <dgm:cxn modelId="{0ED0B5FA-12F8-5242-B4D6-87CC9EFCA97B}" type="presParOf" srcId="{418E135A-9F1C-1442-9E21-093A20BEBA9A}" destId="{C748ED03-BE37-2941-8258-039E71CC697F}" srcOrd="3" destOrd="0" presId="urn:microsoft.com/office/officeart/2005/8/layout/list1"/>
    <dgm:cxn modelId="{6A188AC2-DB8D-1F45-B076-41B6E98E5756}" type="presParOf" srcId="{418E135A-9F1C-1442-9E21-093A20BEBA9A}" destId="{1B8B862A-AD46-B247-BDA8-3F7F23371634}" srcOrd="4" destOrd="0" presId="urn:microsoft.com/office/officeart/2005/8/layout/list1"/>
    <dgm:cxn modelId="{59840B1C-0A46-2E40-8068-933F08477FA4}" type="presParOf" srcId="{1B8B862A-AD46-B247-BDA8-3F7F23371634}" destId="{336E67E1-0C3E-6C44-96CB-568D7B70F7BF}" srcOrd="0" destOrd="0" presId="urn:microsoft.com/office/officeart/2005/8/layout/list1"/>
    <dgm:cxn modelId="{0E2192EC-52B4-BF45-BDBD-94398A6DE46E}" type="presParOf" srcId="{1B8B862A-AD46-B247-BDA8-3F7F23371634}" destId="{177DBB82-8603-5B4D-80D5-2E4B066B6446}" srcOrd="1" destOrd="0" presId="urn:microsoft.com/office/officeart/2005/8/layout/list1"/>
    <dgm:cxn modelId="{3878A535-781D-D449-9A33-D7E0594BEF9A}" type="presParOf" srcId="{418E135A-9F1C-1442-9E21-093A20BEBA9A}" destId="{682F0A44-1B85-254F-9E0D-81EAC3EB9DE5}" srcOrd="5" destOrd="0" presId="urn:microsoft.com/office/officeart/2005/8/layout/list1"/>
    <dgm:cxn modelId="{540CE534-548E-5B47-8F7E-15AC9EAB3B94}" type="presParOf" srcId="{418E135A-9F1C-1442-9E21-093A20BEBA9A}" destId="{4BF97894-1F0A-9048-A4E4-06204E2B9034}"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6F2EFDA-B58B-4CA7-B0B4-49D268CA8BD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9900BC1-FAD1-45C6-BC7D-55F3FB3ADA7E}">
      <dgm:prSet/>
      <dgm:spPr/>
      <dgm:t>
        <a:bodyPr/>
        <a:lstStyle/>
        <a:p>
          <a:r>
            <a:rPr lang="en-US" b="1"/>
            <a:t>4. VFO’s market strategist is considering a six-month call option strategy on the</a:t>
          </a:r>
          <a:endParaRPr lang="en-US"/>
        </a:p>
      </dgm:t>
    </dgm:pt>
    <dgm:pt modelId="{5E59B528-53FB-4019-887F-BC2F09DC9A93}" type="parTrans" cxnId="{A88CA95D-9AF8-44FE-BC8C-56C1E44A1AB6}">
      <dgm:prSet/>
      <dgm:spPr/>
      <dgm:t>
        <a:bodyPr/>
        <a:lstStyle/>
        <a:p>
          <a:endParaRPr lang="en-US"/>
        </a:p>
      </dgm:t>
    </dgm:pt>
    <dgm:pt modelId="{738C1311-97B3-4885-88EA-2EDAE09354CE}" type="sibTrans" cxnId="{A88CA95D-9AF8-44FE-BC8C-56C1E44A1AB6}">
      <dgm:prSet/>
      <dgm:spPr/>
      <dgm:t>
        <a:bodyPr/>
        <a:lstStyle/>
        <a:p>
          <a:endParaRPr lang="en-US"/>
        </a:p>
      </dgm:t>
    </dgm:pt>
    <dgm:pt modelId="{03E42493-E2F3-4F2E-A57B-6461C70043DF}">
      <dgm:prSet/>
      <dgm:spPr/>
      <dgm:t>
        <a:bodyPr/>
        <a:lstStyle/>
        <a:p>
          <a:r>
            <a:rPr lang="en-US" b="1"/>
            <a:t>NIFTY 50 benchmark Indian stock market index to increase broad market equity</a:t>
          </a:r>
          <a:endParaRPr lang="en-US"/>
        </a:p>
      </dgm:t>
    </dgm:pt>
    <dgm:pt modelId="{2350C804-1DEE-4DE4-8B52-0EC6D82F8DFE}" type="parTrans" cxnId="{778984C0-664F-45DF-B0FA-4A69804BF0EB}">
      <dgm:prSet/>
      <dgm:spPr/>
      <dgm:t>
        <a:bodyPr/>
        <a:lstStyle/>
        <a:p>
          <a:endParaRPr lang="en-US"/>
        </a:p>
      </dgm:t>
    </dgm:pt>
    <dgm:pt modelId="{184BCA5D-1AA6-4D55-99B5-A7C01A5BD76F}" type="sibTrans" cxnId="{778984C0-664F-45DF-B0FA-4A69804BF0EB}">
      <dgm:prSet/>
      <dgm:spPr/>
      <dgm:t>
        <a:bodyPr/>
        <a:lstStyle/>
        <a:p>
          <a:endParaRPr lang="en-US"/>
        </a:p>
      </dgm:t>
    </dgm:pt>
    <dgm:pt modelId="{32E0B020-1BA7-41D8-A53A-C25BCDA1AC86}">
      <dgm:prSet/>
      <dgm:spPr/>
      <dgm:t>
        <a:bodyPr/>
        <a:lstStyle/>
        <a:p>
          <a:r>
            <a:rPr lang="en-US" b="1"/>
            <a:t>exposure. The NIFTY 50 price today is INR15,200, and the strategist observes</a:t>
          </a:r>
          <a:endParaRPr lang="en-US"/>
        </a:p>
      </dgm:t>
    </dgm:pt>
    <dgm:pt modelId="{4F8AFBC2-1AD9-40CD-A195-98C5D68E5020}" type="parTrans" cxnId="{D67FF495-FE69-410F-8F67-00D42A8E3FD5}">
      <dgm:prSet/>
      <dgm:spPr/>
      <dgm:t>
        <a:bodyPr/>
        <a:lstStyle/>
        <a:p>
          <a:endParaRPr lang="en-US"/>
        </a:p>
      </dgm:t>
    </dgm:pt>
    <dgm:pt modelId="{E8F91CEF-A77E-4EB5-88A1-87A408C10AD4}" type="sibTrans" cxnId="{D67FF495-FE69-410F-8F67-00D42A8E3FD5}">
      <dgm:prSet/>
      <dgm:spPr/>
      <dgm:t>
        <a:bodyPr/>
        <a:lstStyle/>
        <a:p>
          <a:endParaRPr lang="en-US"/>
        </a:p>
      </dgm:t>
    </dgm:pt>
    <dgm:pt modelId="{FCFCD0D4-746D-499B-9E3B-AF1E7D5A849C}">
      <dgm:prSet/>
      <dgm:spPr/>
      <dgm:t>
        <a:bodyPr/>
        <a:lstStyle/>
        <a:p>
          <a:r>
            <a:rPr lang="en-US" b="1"/>
            <a:t>that a call option with a INR16,000 exercise price (X) is trading at a premium of</a:t>
          </a:r>
          <a:endParaRPr lang="en-US"/>
        </a:p>
      </dgm:t>
    </dgm:pt>
    <dgm:pt modelId="{E3B0A5E9-5BDC-4644-89A3-98BBB6C9DA20}" type="parTrans" cxnId="{EE154937-BE8F-485F-A93C-7BA12D274817}">
      <dgm:prSet/>
      <dgm:spPr/>
      <dgm:t>
        <a:bodyPr/>
        <a:lstStyle/>
        <a:p>
          <a:endParaRPr lang="en-US"/>
        </a:p>
      </dgm:t>
    </dgm:pt>
    <dgm:pt modelId="{5E5FA3D1-FD06-42F8-BFA9-CEFB52D29B18}" type="sibTrans" cxnId="{EE154937-BE8F-485F-A93C-7BA12D274817}">
      <dgm:prSet/>
      <dgm:spPr/>
      <dgm:t>
        <a:bodyPr/>
        <a:lstStyle/>
        <a:p>
          <a:endParaRPr lang="en-US"/>
        </a:p>
      </dgm:t>
    </dgm:pt>
    <dgm:pt modelId="{E2CA6075-6800-48B8-9202-5A70014E8BB0}">
      <dgm:prSet/>
      <dgm:spPr/>
      <dgm:t>
        <a:bodyPr/>
        <a:lstStyle/>
        <a:p>
          <a:r>
            <a:rPr lang="en-US" b="1"/>
            <a:t>INR1,500. Which of the following represents the payoff and profit of this strategy</a:t>
          </a:r>
          <a:endParaRPr lang="en-US"/>
        </a:p>
      </dgm:t>
    </dgm:pt>
    <dgm:pt modelId="{9D8D35DF-B8FD-49AF-8CB3-2D8E24FDC813}" type="parTrans" cxnId="{62631D4E-029F-470B-BD25-3888A64A2B8F}">
      <dgm:prSet/>
      <dgm:spPr/>
      <dgm:t>
        <a:bodyPr/>
        <a:lstStyle/>
        <a:p>
          <a:endParaRPr lang="en-US"/>
        </a:p>
      </dgm:t>
    </dgm:pt>
    <dgm:pt modelId="{E3F89FD3-101D-48A9-A11A-B32C00532670}" type="sibTrans" cxnId="{62631D4E-029F-470B-BD25-3888A64A2B8F}">
      <dgm:prSet/>
      <dgm:spPr/>
      <dgm:t>
        <a:bodyPr/>
        <a:lstStyle/>
        <a:p>
          <a:endParaRPr lang="en-US"/>
        </a:p>
      </dgm:t>
    </dgm:pt>
    <dgm:pt modelId="{8CDB5325-E95F-499C-89CB-7D2A9D8A9E70}">
      <dgm:prSet/>
      <dgm:spPr/>
      <dgm:t>
        <a:bodyPr/>
        <a:lstStyle/>
        <a:p>
          <a:r>
            <a:rPr lang="en-US" b="1"/>
            <a:t>just prior to maturity if the NIFTY 50 is trading at INR16,500?</a:t>
          </a:r>
          <a:endParaRPr lang="en-US"/>
        </a:p>
      </dgm:t>
    </dgm:pt>
    <dgm:pt modelId="{53988074-BFBA-48FC-9E0C-D7A9C03B1901}" type="parTrans" cxnId="{ED388D25-340B-49C4-B6A8-EB023401C520}">
      <dgm:prSet/>
      <dgm:spPr/>
      <dgm:t>
        <a:bodyPr/>
        <a:lstStyle/>
        <a:p>
          <a:endParaRPr lang="en-US"/>
        </a:p>
      </dgm:t>
    </dgm:pt>
    <dgm:pt modelId="{B23A4A51-B333-4D08-8FDA-9A4F40217D83}" type="sibTrans" cxnId="{ED388D25-340B-49C4-B6A8-EB023401C520}">
      <dgm:prSet/>
      <dgm:spPr/>
      <dgm:t>
        <a:bodyPr/>
        <a:lstStyle/>
        <a:p>
          <a:endParaRPr lang="en-US"/>
        </a:p>
      </dgm:t>
    </dgm:pt>
    <dgm:pt modelId="{AC86F679-6760-465C-97DB-91EC2C6DDE8D}">
      <dgm:prSet/>
      <dgm:spPr/>
      <dgm:t>
        <a:bodyPr/>
        <a:lstStyle/>
        <a:p>
          <a:r>
            <a:rPr lang="en-US"/>
            <a:t>A. Payoff is INR500; profit is –INR1,000.</a:t>
          </a:r>
        </a:p>
      </dgm:t>
    </dgm:pt>
    <dgm:pt modelId="{64CB06B4-DB3C-4E4A-A8CC-BD9E8B4BFFEF}" type="parTrans" cxnId="{F6C1A259-255D-4183-A48C-B612347C311B}">
      <dgm:prSet/>
      <dgm:spPr/>
      <dgm:t>
        <a:bodyPr/>
        <a:lstStyle/>
        <a:p>
          <a:endParaRPr lang="en-US"/>
        </a:p>
      </dgm:t>
    </dgm:pt>
    <dgm:pt modelId="{0E33F8D8-E1A1-4F56-BFAA-5DE143986F52}" type="sibTrans" cxnId="{F6C1A259-255D-4183-A48C-B612347C311B}">
      <dgm:prSet/>
      <dgm:spPr/>
      <dgm:t>
        <a:bodyPr/>
        <a:lstStyle/>
        <a:p>
          <a:endParaRPr lang="en-US"/>
        </a:p>
      </dgm:t>
    </dgm:pt>
    <dgm:pt modelId="{8F036C36-0043-4146-9399-322E87B4FD7D}">
      <dgm:prSet/>
      <dgm:spPr/>
      <dgm:t>
        <a:bodyPr/>
        <a:lstStyle/>
        <a:p>
          <a:r>
            <a:rPr lang="en-US"/>
            <a:t>B. Payoff is INR1,300; profit is INR800.</a:t>
          </a:r>
        </a:p>
      </dgm:t>
    </dgm:pt>
    <dgm:pt modelId="{CE03ABA0-45F8-4375-9E3B-5B9D3857C6F1}" type="parTrans" cxnId="{50F988FF-5518-42CC-B2AA-112D718BDEBA}">
      <dgm:prSet/>
      <dgm:spPr/>
      <dgm:t>
        <a:bodyPr/>
        <a:lstStyle/>
        <a:p>
          <a:endParaRPr lang="en-US"/>
        </a:p>
      </dgm:t>
    </dgm:pt>
    <dgm:pt modelId="{C5B5C9EF-1BFA-4A7D-AE1D-F08D187D2620}" type="sibTrans" cxnId="{50F988FF-5518-42CC-B2AA-112D718BDEBA}">
      <dgm:prSet/>
      <dgm:spPr/>
      <dgm:t>
        <a:bodyPr/>
        <a:lstStyle/>
        <a:p>
          <a:endParaRPr lang="en-US"/>
        </a:p>
      </dgm:t>
    </dgm:pt>
    <dgm:pt modelId="{9A5D51CA-7BE5-4FAD-9414-DB83C287BF1B}">
      <dgm:prSet/>
      <dgm:spPr/>
      <dgm:t>
        <a:bodyPr/>
        <a:lstStyle/>
        <a:p>
          <a:r>
            <a:rPr lang="en-US"/>
            <a:t>C. Payoff is INR1,300; profit is INR500.</a:t>
          </a:r>
        </a:p>
      </dgm:t>
    </dgm:pt>
    <dgm:pt modelId="{820917DF-F34F-4657-A648-EFA727E8B571}" type="parTrans" cxnId="{D9638CED-4951-48A0-AB60-856DA7886789}">
      <dgm:prSet/>
      <dgm:spPr/>
      <dgm:t>
        <a:bodyPr/>
        <a:lstStyle/>
        <a:p>
          <a:endParaRPr lang="en-US"/>
        </a:p>
      </dgm:t>
    </dgm:pt>
    <dgm:pt modelId="{7108B8E1-51DA-4084-BDDD-A7D3296E0F61}" type="sibTrans" cxnId="{D9638CED-4951-48A0-AB60-856DA7886789}">
      <dgm:prSet/>
      <dgm:spPr/>
      <dgm:t>
        <a:bodyPr/>
        <a:lstStyle/>
        <a:p>
          <a:endParaRPr lang="en-US"/>
        </a:p>
      </dgm:t>
    </dgm:pt>
    <dgm:pt modelId="{1D60DE1C-5046-004A-A2FF-03451C4708C3}" type="pres">
      <dgm:prSet presAssocID="{46F2EFDA-B58B-4CA7-B0B4-49D268CA8BD5}" presName="vert0" presStyleCnt="0">
        <dgm:presLayoutVars>
          <dgm:dir/>
          <dgm:animOne val="branch"/>
          <dgm:animLvl val="lvl"/>
        </dgm:presLayoutVars>
      </dgm:prSet>
      <dgm:spPr/>
    </dgm:pt>
    <dgm:pt modelId="{3F5E6578-71B4-8F41-86A3-6F984CF230C4}" type="pres">
      <dgm:prSet presAssocID="{F9900BC1-FAD1-45C6-BC7D-55F3FB3ADA7E}" presName="thickLine" presStyleLbl="alignNode1" presStyleIdx="0" presStyleCnt="9"/>
      <dgm:spPr/>
    </dgm:pt>
    <dgm:pt modelId="{B5EF0BA6-92DB-2743-B7D5-F35F315F7C8C}" type="pres">
      <dgm:prSet presAssocID="{F9900BC1-FAD1-45C6-BC7D-55F3FB3ADA7E}" presName="horz1" presStyleCnt="0"/>
      <dgm:spPr/>
    </dgm:pt>
    <dgm:pt modelId="{BF9BCA72-063D-294E-963B-9CE714AEC730}" type="pres">
      <dgm:prSet presAssocID="{F9900BC1-FAD1-45C6-BC7D-55F3FB3ADA7E}" presName="tx1" presStyleLbl="revTx" presStyleIdx="0" presStyleCnt="9"/>
      <dgm:spPr/>
    </dgm:pt>
    <dgm:pt modelId="{56B9251D-3E2F-8E4D-B079-A514995794D9}" type="pres">
      <dgm:prSet presAssocID="{F9900BC1-FAD1-45C6-BC7D-55F3FB3ADA7E}" presName="vert1" presStyleCnt="0"/>
      <dgm:spPr/>
    </dgm:pt>
    <dgm:pt modelId="{87CE8B83-8C8B-E746-99EB-B0462A111C0A}" type="pres">
      <dgm:prSet presAssocID="{03E42493-E2F3-4F2E-A57B-6461C70043DF}" presName="thickLine" presStyleLbl="alignNode1" presStyleIdx="1" presStyleCnt="9"/>
      <dgm:spPr/>
    </dgm:pt>
    <dgm:pt modelId="{698A0EA8-E456-D849-A560-111F38392BBF}" type="pres">
      <dgm:prSet presAssocID="{03E42493-E2F3-4F2E-A57B-6461C70043DF}" presName="horz1" presStyleCnt="0"/>
      <dgm:spPr/>
    </dgm:pt>
    <dgm:pt modelId="{76AEB0F3-C483-9E46-A1D9-4C892D27E299}" type="pres">
      <dgm:prSet presAssocID="{03E42493-E2F3-4F2E-A57B-6461C70043DF}" presName="tx1" presStyleLbl="revTx" presStyleIdx="1" presStyleCnt="9"/>
      <dgm:spPr/>
    </dgm:pt>
    <dgm:pt modelId="{C844D9A9-7142-D647-A993-AD79ABAD0E1A}" type="pres">
      <dgm:prSet presAssocID="{03E42493-E2F3-4F2E-A57B-6461C70043DF}" presName="vert1" presStyleCnt="0"/>
      <dgm:spPr/>
    </dgm:pt>
    <dgm:pt modelId="{800CB01C-1115-1144-9A90-E1F38459EBC1}" type="pres">
      <dgm:prSet presAssocID="{32E0B020-1BA7-41D8-A53A-C25BCDA1AC86}" presName="thickLine" presStyleLbl="alignNode1" presStyleIdx="2" presStyleCnt="9"/>
      <dgm:spPr/>
    </dgm:pt>
    <dgm:pt modelId="{20484782-4F04-124E-9F16-55591597AE5F}" type="pres">
      <dgm:prSet presAssocID="{32E0B020-1BA7-41D8-A53A-C25BCDA1AC86}" presName="horz1" presStyleCnt="0"/>
      <dgm:spPr/>
    </dgm:pt>
    <dgm:pt modelId="{037ADBA0-09F2-254D-AC3E-760E8BAA84FD}" type="pres">
      <dgm:prSet presAssocID="{32E0B020-1BA7-41D8-A53A-C25BCDA1AC86}" presName="tx1" presStyleLbl="revTx" presStyleIdx="2" presStyleCnt="9"/>
      <dgm:spPr/>
    </dgm:pt>
    <dgm:pt modelId="{44027E93-6939-AC46-972B-65008D0D9D2A}" type="pres">
      <dgm:prSet presAssocID="{32E0B020-1BA7-41D8-A53A-C25BCDA1AC86}" presName="vert1" presStyleCnt="0"/>
      <dgm:spPr/>
    </dgm:pt>
    <dgm:pt modelId="{C57CFD59-4DFB-6747-8EC3-91AA5CC707FD}" type="pres">
      <dgm:prSet presAssocID="{FCFCD0D4-746D-499B-9E3B-AF1E7D5A849C}" presName="thickLine" presStyleLbl="alignNode1" presStyleIdx="3" presStyleCnt="9"/>
      <dgm:spPr/>
    </dgm:pt>
    <dgm:pt modelId="{A68B2A94-0F47-5547-80CB-CE5178CA869A}" type="pres">
      <dgm:prSet presAssocID="{FCFCD0D4-746D-499B-9E3B-AF1E7D5A849C}" presName="horz1" presStyleCnt="0"/>
      <dgm:spPr/>
    </dgm:pt>
    <dgm:pt modelId="{83806072-7139-0643-9FBC-3AC5535BE9B6}" type="pres">
      <dgm:prSet presAssocID="{FCFCD0D4-746D-499B-9E3B-AF1E7D5A849C}" presName="tx1" presStyleLbl="revTx" presStyleIdx="3" presStyleCnt="9"/>
      <dgm:spPr/>
    </dgm:pt>
    <dgm:pt modelId="{A6B24B7C-7903-3745-A0D7-501D9AA91A87}" type="pres">
      <dgm:prSet presAssocID="{FCFCD0D4-746D-499B-9E3B-AF1E7D5A849C}" presName="vert1" presStyleCnt="0"/>
      <dgm:spPr/>
    </dgm:pt>
    <dgm:pt modelId="{FEE6EFCE-3736-6247-A7B8-8D5971B9A515}" type="pres">
      <dgm:prSet presAssocID="{E2CA6075-6800-48B8-9202-5A70014E8BB0}" presName="thickLine" presStyleLbl="alignNode1" presStyleIdx="4" presStyleCnt="9"/>
      <dgm:spPr/>
    </dgm:pt>
    <dgm:pt modelId="{7AE56E4A-DC80-164B-842B-751693600A58}" type="pres">
      <dgm:prSet presAssocID="{E2CA6075-6800-48B8-9202-5A70014E8BB0}" presName="horz1" presStyleCnt="0"/>
      <dgm:spPr/>
    </dgm:pt>
    <dgm:pt modelId="{C1B0FF9F-114A-9B44-8298-476047822BBE}" type="pres">
      <dgm:prSet presAssocID="{E2CA6075-6800-48B8-9202-5A70014E8BB0}" presName="tx1" presStyleLbl="revTx" presStyleIdx="4" presStyleCnt="9"/>
      <dgm:spPr/>
    </dgm:pt>
    <dgm:pt modelId="{28C0DC1F-B8A4-E742-8DC0-271D282BFAFE}" type="pres">
      <dgm:prSet presAssocID="{E2CA6075-6800-48B8-9202-5A70014E8BB0}" presName="vert1" presStyleCnt="0"/>
      <dgm:spPr/>
    </dgm:pt>
    <dgm:pt modelId="{B4D9221B-98A6-9F41-A719-8A29EB29545C}" type="pres">
      <dgm:prSet presAssocID="{8CDB5325-E95F-499C-89CB-7D2A9D8A9E70}" presName="thickLine" presStyleLbl="alignNode1" presStyleIdx="5" presStyleCnt="9"/>
      <dgm:spPr/>
    </dgm:pt>
    <dgm:pt modelId="{1D9E256A-23D7-2F45-AD11-4B79D7ADC551}" type="pres">
      <dgm:prSet presAssocID="{8CDB5325-E95F-499C-89CB-7D2A9D8A9E70}" presName="horz1" presStyleCnt="0"/>
      <dgm:spPr/>
    </dgm:pt>
    <dgm:pt modelId="{EE6E091F-C4B3-2145-A79D-FDA1F0CADF90}" type="pres">
      <dgm:prSet presAssocID="{8CDB5325-E95F-499C-89CB-7D2A9D8A9E70}" presName="tx1" presStyleLbl="revTx" presStyleIdx="5" presStyleCnt="9"/>
      <dgm:spPr/>
    </dgm:pt>
    <dgm:pt modelId="{78B04FF9-8189-0E46-B776-2818326EBD99}" type="pres">
      <dgm:prSet presAssocID="{8CDB5325-E95F-499C-89CB-7D2A9D8A9E70}" presName="vert1" presStyleCnt="0"/>
      <dgm:spPr/>
    </dgm:pt>
    <dgm:pt modelId="{B0179B82-0311-494E-8363-84BD8752E933}" type="pres">
      <dgm:prSet presAssocID="{AC86F679-6760-465C-97DB-91EC2C6DDE8D}" presName="thickLine" presStyleLbl="alignNode1" presStyleIdx="6" presStyleCnt="9"/>
      <dgm:spPr/>
    </dgm:pt>
    <dgm:pt modelId="{41708DF2-F836-FA48-A2C6-579C2DBED3AA}" type="pres">
      <dgm:prSet presAssocID="{AC86F679-6760-465C-97DB-91EC2C6DDE8D}" presName="horz1" presStyleCnt="0"/>
      <dgm:spPr/>
    </dgm:pt>
    <dgm:pt modelId="{E29ED4CD-05FB-D440-AFED-44A50ADA34F9}" type="pres">
      <dgm:prSet presAssocID="{AC86F679-6760-465C-97DB-91EC2C6DDE8D}" presName="tx1" presStyleLbl="revTx" presStyleIdx="6" presStyleCnt="9"/>
      <dgm:spPr/>
    </dgm:pt>
    <dgm:pt modelId="{5B5257F9-37C2-D840-828A-01DAE66E539E}" type="pres">
      <dgm:prSet presAssocID="{AC86F679-6760-465C-97DB-91EC2C6DDE8D}" presName="vert1" presStyleCnt="0"/>
      <dgm:spPr/>
    </dgm:pt>
    <dgm:pt modelId="{331BFEFF-A90A-7E46-8C7F-8D6076781A9B}" type="pres">
      <dgm:prSet presAssocID="{8F036C36-0043-4146-9399-322E87B4FD7D}" presName="thickLine" presStyleLbl="alignNode1" presStyleIdx="7" presStyleCnt="9"/>
      <dgm:spPr/>
    </dgm:pt>
    <dgm:pt modelId="{94FEED84-0661-4145-ABF0-802A70F95B30}" type="pres">
      <dgm:prSet presAssocID="{8F036C36-0043-4146-9399-322E87B4FD7D}" presName="horz1" presStyleCnt="0"/>
      <dgm:spPr/>
    </dgm:pt>
    <dgm:pt modelId="{ED98A6C8-A174-B646-9810-E869337D95D9}" type="pres">
      <dgm:prSet presAssocID="{8F036C36-0043-4146-9399-322E87B4FD7D}" presName="tx1" presStyleLbl="revTx" presStyleIdx="7" presStyleCnt="9"/>
      <dgm:spPr/>
    </dgm:pt>
    <dgm:pt modelId="{27A0F35D-8D14-1F4E-916E-03F85A026FBF}" type="pres">
      <dgm:prSet presAssocID="{8F036C36-0043-4146-9399-322E87B4FD7D}" presName="vert1" presStyleCnt="0"/>
      <dgm:spPr/>
    </dgm:pt>
    <dgm:pt modelId="{F2B17806-9008-DE42-8911-93D3B9F2E93F}" type="pres">
      <dgm:prSet presAssocID="{9A5D51CA-7BE5-4FAD-9414-DB83C287BF1B}" presName="thickLine" presStyleLbl="alignNode1" presStyleIdx="8" presStyleCnt="9"/>
      <dgm:spPr/>
    </dgm:pt>
    <dgm:pt modelId="{20D7F19B-B1DD-EF45-80E3-FE44F6CBC596}" type="pres">
      <dgm:prSet presAssocID="{9A5D51CA-7BE5-4FAD-9414-DB83C287BF1B}" presName="horz1" presStyleCnt="0"/>
      <dgm:spPr/>
    </dgm:pt>
    <dgm:pt modelId="{55360E6D-35D6-424C-A005-98C8B8B022BB}" type="pres">
      <dgm:prSet presAssocID="{9A5D51CA-7BE5-4FAD-9414-DB83C287BF1B}" presName="tx1" presStyleLbl="revTx" presStyleIdx="8" presStyleCnt="9"/>
      <dgm:spPr/>
    </dgm:pt>
    <dgm:pt modelId="{7C6E7186-880C-434D-83BD-E96F713189F8}" type="pres">
      <dgm:prSet presAssocID="{9A5D51CA-7BE5-4FAD-9414-DB83C287BF1B}" presName="vert1" presStyleCnt="0"/>
      <dgm:spPr/>
    </dgm:pt>
  </dgm:ptLst>
  <dgm:cxnLst>
    <dgm:cxn modelId="{8B73210A-EFF5-C249-AF89-9A7C0CEDFBF3}" type="presOf" srcId="{9A5D51CA-7BE5-4FAD-9414-DB83C287BF1B}" destId="{55360E6D-35D6-424C-A005-98C8B8B022BB}" srcOrd="0" destOrd="0" presId="urn:microsoft.com/office/officeart/2008/layout/LinedList"/>
    <dgm:cxn modelId="{ED388D25-340B-49C4-B6A8-EB023401C520}" srcId="{46F2EFDA-B58B-4CA7-B0B4-49D268CA8BD5}" destId="{8CDB5325-E95F-499C-89CB-7D2A9D8A9E70}" srcOrd="5" destOrd="0" parTransId="{53988074-BFBA-48FC-9E0C-D7A9C03B1901}" sibTransId="{B23A4A51-B333-4D08-8FDA-9A4F40217D83}"/>
    <dgm:cxn modelId="{EE154937-BE8F-485F-A93C-7BA12D274817}" srcId="{46F2EFDA-B58B-4CA7-B0B4-49D268CA8BD5}" destId="{FCFCD0D4-746D-499B-9E3B-AF1E7D5A849C}" srcOrd="3" destOrd="0" parTransId="{E3B0A5E9-5BDC-4644-89A3-98BBB6C9DA20}" sibTransId="{5E5FA3D1-FD06-42F8-BFA9-CEFB52D29B18}"/>
    <dgm:cxn modelId="{A88CA95D-9AF8-44FE-BC8C-56C1E44A1AB6}" srcId="{46F2EFDA-B58B-4CA7-B0B4-49D268CA8BD5}" destId="{F9900BC1-FAD1-45C6-BC7D-55F3FB3ADA7E}" srcOrd="0" destOrd="0" parTransId="{5E59B528-53FB-4019-887F-BC2F09DC9A93}" sibTransId="{738C1311-97B3-4885-88EA-2EDAE09354CE}"/>
    <dgm:cxn modelId="{62631D4E-029F-470B-BD25-3888A64A2B8F}" srcId="{46F2EFDA-B58B-4CA7-B0B4-49D268CA8BD5}" destId="{E2CA6075-6800-48B8-9202-5A70014E8BB0}" srcOrd="4" destOrd="0" parTransId="{9D8D35DF-B8FD-49AF-8CB3-2D8E24FDC813}" sibTransId="{E3F89FD3-101D-48A9-A11A-B32C00532670}"/>
    <dgm:cxn modelId="{78DA4E4E-61F0-0A49-850C-53D92A5FDB45}" type="presOf" srcId="{46F2EFDA-B58B-4CA7-B0B4-49D268CA8BD5}" destId="{1D60DE1C-5046-004A-A2FF-03451C4708C3}" srcOrd="0" destOrd="0" presId="urn:microsoft.com/office/officeart/2008/layout/LinedList"/>
    <dgm:cxn modelId="{35256956-1917-D24E-8CDA-8F4923D7D3EC}" type="presOf" srcId="{F9900BC1-FAD1-45C6-BC7D-55F3FB3ADA7E}" destId="{BF9BCA72-063D-294E-963B-9CE714AEC730}" srcOrd="0" destOrd="0" presId="urn:microsoft.com/office/officeart/2008/layout/LinedList"/>
    <dgm:cxn modelId="{A54BC056-4762-C847-B177-2E82D17507A5}" type="presOf" srcId="{AC86F679-6760-465C-97DB-91EC2C6DDE8D}" destId="{E29ED4CD-05FB-D440-AFED-44A50ADA34F9}" srcOrd="0" destOrd="0" presId="urn:microsoft.com/office/officeart/2008/layout/LinedList"/>
    <dgm:cxn modelId="{F6C1A259-255D-4183-A48C-B612347C311B}" srcId="{46F2EFDA-B58B-4CA7-B0B4-49D268CA8BD5}" destId="{AC86F679-6760-465C-97DB-91EC2C6DDE8D}" srcOrd="6" destOrd="0" parTransId="{64CB06B4-DB3C-4E4A-A8CC-BD9E8B4BFFEF}" sibTransId="{0E33F8D8-E1A1-4F56-BFAA-5DE143986F52}"/>
    <dgm:cxn modelId="{15F28990-7DE7-844E-A880-8CF0B77A3FE6}" type="presOf" srcId="{FCFCD0D4-746D-499B-9E3B-AF1E7D5A849C}" destId="{83806072-7139-0643-9FBC-3AC5535BE9B6}" srcOrd="0" destOrd="0" presId="urn:microsoft.com/office/officeart/2008/layout/LinedList"/>
    <dgm:cxn modelId="{D67FF495-FE69-410F-8F67-00D42A8E3FD5}" srcId="{46F2EFDA-B58B-4CA7-B0B4-49D268CA8BD5}" destId="{32E0B020-1BA7-41D8-A53A-C25BCDA1AC86}" srcOrd="2" destOrd="0" parTransId="{4F8AFBC2-1AD9-40CD-A195-98C5D68E5020}" sibTransId="{E8F91CEF-A77E-4EB5-88A1-87A408C10AD4}"/>
    <dgm:cxn modelId="{E163F898-04F5-9248-9CD2-15C07EA60A35}" type="presOf" srcId="{E2CA6075-6800-48B8-9202-5A70014E8BB0}" destId="{C1B0FF9F-114A-9B44-8298-476047822BBE}" srcOrd="0" destOrd="0" presId="urn:microsoft.com/office/officeart/2008/layout/LinedList"/>
    <dgm:cxn modelId="{F684E99C-78E9-1A4D-9A68-1D9580493291}" type="presOf" srcId="{8F036C36-0043-4146-9399-322E87B4FD7D}" destId="{ED98A6C8-A174-B646-9810-E869337D95D9}" srcOrd="0" destOrd="0" presId="urn:microsoft.com/office/officeart/2008/layout/LinedList"/>
    <dgm:cxn modelId="{28E9D5B9-29B9-0643-A3CC-8C853C7093E4}" type="presOf" srcId="{8CDB5325-E95F-499C-89CB-7D2A9D8A9E70}" destId="{EE6E091F-C4B3-2145-A79D-FDA1F0CADF90}" srcOrd="0" destOrd="0" presId="urn:microsoft.com/office/officeart/2008/layout/LinedList"/>
    <dgm:cxn modelId="{778984C0-664F-45DF-B0FA-4A69804BF0EB}" srcId="{46F2EFDA-B58B-4CA7-B0B4-49D268CA8BD5}" destId="{03E42493-E2F3-4F2E-A57B-6461C70043DF}" srcOrd="1" destOrd="0" parTransId="{2350C804-1DEE-4DE4-8B52-0EC6D82F8DFE}" sibTransId="{184BCA5D-1AA6-4D55-99B5-A7C01A5BD76F}"/>
    <dgm:cxn modelId="{963806D7-DEB5-D84D-B04E-14EE9AE03B82}" type="presOf" srcId="{32E0B020-1BA7-41D8-A53A-C25BCDA1AC86}" destId="{037ADBA0-09F2-254D-AC3E-760E8BAA84FD}" srcOrd="0" destOrd="0" presId="urn:microsoft.com/office/officeart/2008/layout/LinedList"/>
    <dgm:cxn modelId="{D9638CED-4951-48A0-AB60-856DA7886789}" srcId="{46F2EFDA-B58B-4CA7-B0B4-49D268CA8BD5}" destId="{9A5D51CA-7BE5-4FAD-9414-DB83C287BF1B}" srcOrd="8" destOrd="0" parTransId="{820917DF-F34F-4657-A648-EFA727E8B571}" sibTransId="{7108B8E1-51DA-4084-BDDD-A7D3296E0F61}"/>
    <dgm:cxn modelId="{CB46B8ED-E165-4F4D-93D4-C4C4AF4FA8E6}" type="presOf" srcId="{03E42493-E2F3-4F2E-A57B-6461C70043DF}" destId="{76AEB0F3-C483-9E46-A1D9-4C892D27E299}" srcOrd="0" destOrd="0" presId="urn:microsoft.com/office/officeart/2008/layout/LinedList"/>
    <dgm:cxn modelId="{50F988FF-5518-42CC-B2AA-112D718BDEBA}" srcId="{46F2EFDA-B58B-4CA7-B0B4-49D268CA8BD5}" destId="{8F036C36-0043-4146-9399-322E87B4FD7D}" srcOrd="7" destOrd="0" parTransId="{CE03ABA0-45F8-4375-9E3B-5B9D3857C6F1}" sibTransId="{C5B5C9EF-1BFA-4A7D-AE1D-F08D187D2620}"/>
    <dgm:cxn modelId="{CB2F95AF-9A8D-3D42-A11F-2BD896A92259}" type="presParOf" srcId="{1D60DE1C-5046-004A-A2FF-03451C4708C3}" destId="{3F5E6578-71B4-8F41-86A3-6F984CF230C4}" srcOrd="0" destOrd="0" presId="urn:microsoft.com/office/officeart/2008/layout/LinedList"/>
    <dgm:cxn modelId="{3C6EFF39-D0B3-6149-B506-2B38E58DB42A}" type="presParOf" srcId="{1D60DE1C-5046-004A-A2FF-03451C4708C3}" destId="{B5EF0BA6-92DB-2743-B7D5-F35F315F7C8C}" srcOrd="1" destOrd="0" presId="urn:microsoft.com/office/officeart/2008/layout/LinedList"/>
    <dgm:cxn modelId="{E6DDA54F-7831-4F43-BA62-4FDED0C45360}" type="presParOf" srcId="{B5EF0BA6-92DB-2743-B7D5-F35F315F7C8C}" destId="{BF9BCA72-063D-294E-963B-9CE714AEC730}" srcOrd="0" destOrd="0" presId="urn:microsoft.com/office/officeart/2008/layout/LinedList"/>
    <dgm:cxn modelId="{6B0C403F-BBFC-8043-A0C4-F0C7B170406F}" type="presParOf" srcId="{B5EF0BA6-92DB-2743-B7D5-F35F315F7C8C}" destId="{56B9251D-3E2F-8E4D-B079-A514995794D9}" srcOrd="1" destOrd="0" presId="urn:microsoft.com/office/officeart/2008/layout/LinedList"/>
    <dgm:cxn modelId="{8065000A-6076-C84D-98BE-2EF6CA22713A}" type="presParOf" srcId="{1D60DE1C-5046-004A-A2FF-03451C4708C3}" destId="{87CE8B83-8C8B-E746-99EB-B0462A111C0A}" srcOrd="2" destOrd="0" presId="urn:microsoft.com/office/officeart/2008/layout/LinedList"/>
    <dgm:cxn modelId="{14337006-0E56-7C48-81D2-B625C85B6F41}" type="presParOf" srcId="{1D60DE1C-5046-004A-A2FF-03451C4708C3}" destId="{698A0EA8-E456-D849-A560-111F38392BBF}" srcOrd="3" destOrd="0" presId="urn:microsoft.com/office/officeart/2008/layout/LinedList"/>
    <dgm:cxn modelId="{69352C6D-FC4B-EB46-A2B9-E72E10EAD09B}" type="presParOf" srcId="{698A0EA8-E456-D849-A560-111F38392BBF}" destId="{76AEB0F3-C483-9E46-A1D9-4C892D27E299}" srcOrd="0" destOrd="0" presId="urn:microsoft.com/office/officeart/2008/layout/LinedList"/>
    <dgm:cxn modelId="{58599AC4-7C6F-5B48-9F8D-915F58E62D36}" type="presParOf" srcId="{698A0EA8-E456-D849-A560-111F38392BBF}" destId="{C844D9A9-7142-D647-A993-AD79ABAD0E1A}" srcOrd="1" destOrd="0" presId="urn:microsoft.com/office/officeart/2008/layout/LinedList"/>
    <dgm:cxn modelId="{E7D008A0-A36A-4849-8FDA-5E81854066C7}" type="presParOf" srcId="{1D60DE1C-5046-004A-A2FF-03451C4708C3}" destId="{800CB01C-1115-1144-9A90-E1F38459EBC1}" srcOrd="4" destOrd="0" presId="urn:microsoft.com/office/officeart/2008/layout/LinedList"/>
    <dgm:cxn modelId="{DE21D89F-AB78-F54B-9CBA-88915BE31909}" type="presParOf" srcId="{1D60DE1C-5046-004A-A2FF-03451C4708C3}" destId="{20484782-4F04-124E-9F16-55591597AE5F}" srcOrd="5" destOrd="0" presId="urn:microsoft.com/office/officeart/2008/layout/LinedList"/>
    <dgm:cxn modelId="{EB3ADDA2-5D46-D64D-AFA4-3A73BCB52D77}" type="presParOf" srcId="{20484782-4F04-124E-9F16-55591597AE5F}" destId="{037ADBA0-09F2-254D-AC3E-760E8BAA84FD}" srcOrd="0" destOrd="0" presId="urn:microsoft.com/office/officeart/2008/layout/LinedList"/>
    <dgm:cxn modelId="{FC4A01D6-C57B-264D-9C99-E0C42B3BD0C0}" type="presParOf" srcId="{20484782-4F04-124E-9F16-55591597AE5F}" destId="{44027E93-6939-AC46-972B-65008D0D9D2A}" srcOrd="1" destOrd="0" presId="urn:microsoft.com/office/officeart/2008/layout/LinedList"/>
    <dgm:cxn modelId="{527393C5-D9E3-0D45-B1E0-D635593CFF72}" type="presParOf" srcId="{1D60DE1C-5046-004A-A2FF-03451C4708C3}" destId="{C57CFD59-4DFB-6747-8EC3-91AA5CC707FD}" srcOrd="6" destOrd="0" presId="urn:microsoft.com/office/officeart/2008/layout/LinedList"/>
    <dgm:cxn modelId="{DF21D8DB-5E73-5A47-9032-19305053DFF7}" type="presParOf" srcId="{1D60DE1C-5046-004A-A2FF-03451C4708C3}" destId="{A68B2A94-0F47-5547-80CB-CE5178CA869A}" srcOrd="7" destOrd="0" presId="urn:microsoft.com/office/officeart/2008/layout/LinedList"/>
    <dgm:cxn modelId="{CBF85125-E75A-C24D-B236-FC5F76ED15C2}" type="presParOf" srcId="{A68B2A94-0F47-5547-80CB-CE5178CA869A}" destId="{83806072-7139-0643-9FBC-3AC5535BE9B6}" srcOrd="0" destOrd="0" presId="urn:microsoft.com/office/officeart/2008/layout/LinedList"/>
    <dgm:cxn modelId="{F404C68C-EBC8-C145-B02A-CC2CDF21BF4A}" type="presParOf" srcId="{A68B2A94-0F47-5547-80CB-CE5178CA869A}" destId="{A6B24B7C-7903-3745-A0D7-501D9AA91A87}" srcOrd="1" destOrd="0" presId="urn:microsoft.com/office/officeart/2008/layout/LinedList"/>
    <dgm:cxn modelId="{1E46F8CB-54FE-AD4B-B891-79E894FF77E0}" type="presParOf" srcId="{1D60DE1C-5046-004A-A2FF-03451C4708C3}" destId="{FEE6EFCE-3736-6247-A7B8-8D5971B9A515}" srcOrd="8" destOrd="0" presId="urn:microsoft.com/office/officeart/2008/layout/LinedList"/>
    <dgm:cxn modelId="{7E675C1A-07B6-8644-A9B9-9AAE7CFCEA1D}" type="presParOf" srcId="{1D60DE1C-5046-004A-A2FF-03451C4708C3}" destId="{7AE56E4A-DC80-164B-842B-751693600A58}" srcOrd="9" destOrd="0" presId="urn:microsoft.com/office/officeart/2008/layout/LinedList"/>
    <dgm:cxn modelId="{18980156-3C6E-AA48-B6E8-0CE000AD8B4B}" type="presParOf" srcId="{7AE56E4A-DC80-164B-842B-751693600A58}" destId="{C1B0FF9F-114A-9B44-8298-476047822BBE}" srcOrd="0" destOrd="0" presId="urn:microsoft.com/office/officeart/2008/layout/LinedList"/>
    <dgm:cxn modelId="{276C9DE9-CC98-EF46-9A3E-E528D10FE27B}" type="presParOf" srcId="{7AE56E4A-DC80-164B-842B-751693600A58}" destId="{28C0DC1F-B8A4-E742-8DC0-271D282BFAFE}" srcOrd="1" destOrd="0" presId="urn:microsoft.com/office/officeart/2008/layout/LinedList"/>
    <dgm:cxn modelId="{FDEA9819-B55E-B247-A269-91AD645C7BE9}" type="presParOf" srcId="{1D60DE1C-5046-004A-A2FF-03451C4708C3}" destId="{B4D9221B-98A6-9F41-A719-8A29EB29545C}" srcOrd="10" destOrd="0" presId="urn:microsoft.com/office/officeart/2008/layout/LinedList"/>
    <dgm:cxn modelId="{1ACE27FF-A7E4-0B45-B763-88B93E8FFA61}" type="presParOf" srcId="{1D60DE1C-5046-004A-A2FF-03451C4708C3}" destId="{1D9E256A-23D7-2F45-AD11-4B79D7ADC551}" srcOrd="11" destOrd="0" presId="urn:microsoft.com/office/officeart/2008/layout/LinedList"/>
    <dgm:cxn modelId="{8F8AC20E-A83C-5748-9C13-53DF67377B2D}" type="presParOf" srcId="{1D9E256A-23D7-2F45-AD11-4B79D7ADC551}" destId="{EE6E091F-C4B3-2145-A79D-FDA1F0CADF90}" srcOrd="0" destOrd="0" presId="urn:microsoft.com/office/officeart/2008/layout/LinedList"/>
    <dgm:cxn modelId="{89B8818D-6109-214E-ACBA-7A9D883C6AA1}" type="presParOf" srcId="{1D9E256A-23D7-2F45-AD11-4B79D7ADC551}" destId="{78B04FF9-8189-0E46-B776-2818326EBD99}" srcOrd="1" destOrd="0" presId="urn:microsoft.com/office/officeart/2008/layout/LinedList"/>
    <dgm:cxn modelId="{3736A3F4-16ED-5F44-9598-AE4160CF32C9}" type="presParOf" srcId="{1D60DE1C-5046-004A-A2FF-03451C4708C3}" destId="{B0179B82-0311-494E-8363-84BD8752E933}" srcOrd="12" destOrd="0" presId="urn:microsoft.com/office/officeart/2008/layout/LinedList"/>
    <dgm:cxn modelId="{690256B0-AAF0-474F-8B98-EB24A375F8DD}" type="presParOf" srcId="{1D60DE1C-5046-004A-A2FF-03451C4708C3}" destId="{41708DF2-F836-FA48-A2C6-579C2DBED3AA}" srcOrd="13" destOrd="0" presId="urn:microsoft.com/office/officeart/2008/layout/LinedList"/>
    <dgm:cxn modelId="{AC3CE771-6A07-A441-B9D0-1D3029B5B8C1}" type="presParOf" srcId="{41708DF2-F836-FA48-A2C6-579C2DBED3AA}" destId="{E29ED4CD-05FB-D440-AFED-44A50ADA34F9}" srcOrd="0" destOrd="0" presId="urn:microsoft.com/office/officeart/2008/layout/LinedList"/>
    <dgm:cxn modelId="{8907EB8F-5C60-EA46-9D0F-F56ACE0B3AE7}" type="presParOf" srcId="{41708DF2-F836-FA48-A2C6-579C2DBED3AA}" destId="{5B5257F9-37C2-D840-828A-01DAE66E539E}" srcOrd="1" destOrd="0" presId="urn:microsoft.com/office/officeart/2008/layout/LinedList"/>
    <dgm:cxn modelId="{6F8C5603-43CD-194C-A338-0D5F0C6F8A58}" type="presParOf" srcId="{1D60DE1C-5046-004A-A2FF-03451C4708C3}" destId="{331BFEFF-A90A-7E46-8C7F-8D6076781A9B}" srcOrd="14" destOrd="0" presId="urn:microsoft.com/office/officeart/2008/layout/LinedList"/>
    <dgm:cxn modelId="{59C4126B-1FD7-7A42-B936-DEE55DEA29AD}" type="presParOf" srcId="{1D60DE1C-5046-004A-A2FF-03451C4708C3}" destId="{94FEED84-0661-4145-ABF0-802A70F95B30}" srcOrd="15" destOrd="0" presId="urn:microsoft.com/office/officeart/2008/layout/LinedList"/>
    <dgm:cxn modelId="{0DC0348E-6899-7D4B-821C-1A6BF81E86ED}" type="presParOf" srcId="{94FEED84-0661-4145-ABF0-802A70F95B30}" destId="{ED98A6C8-A174-B646-9810-E869337D95D9}" srcOrd="0" destOrd="0" presId="urn:microsoft.com/office/officeart/2008/layout/LinedList"/>
    <dgm:cxn modelId="{28B01395-B367-F344-A418-56AD061F41BF}" type="presParOf" srcId="{94FEED84-0661-4145-ABF0-802A70F95B30}" destId="{27A0F35D-8D14-1F4E-916E-03F85A026FBF}" srcOrd="1" destOrd="0" presId="urn:microsoft.com/office/officeart/2008/layout/LinedList"/>
    <dgm:cxn modelId="{718BB3E3-6243-F042-8BE7-5E5C200A6609}" type="presParOf" srcId="{1D60DE1C-5046-004A-A2FF-03451C4708C3}" destId="{F2B17806-9008-DE42-8911-93D3B9F2E93F}" srcOrd="16" destOrd="0" presId="urn:microsoft.com/office/officeart/2008/layout/LinedList"/>
    <dgm:cxn modelId="{21C7B8ED-6E46-A546-A4C6-B367A3660318}" type="presParOf" srcId="{1D60DE1C-5046-004A-A2FF-03451C4708C3}" destId="{20D7F19B-B1DD-EF45-80E3-FE44F6CBC596}" srcOrd="17" destOrd="0" presId="urn:microsoft.com/office/officeart/2008/layout/LinedList"/>
    <dgm:cxn modelId="{1DC5295B-F989-B344-90CA-6799B17B5D0C}" type="presParOf" srcId="{20D7F19B-B1DD-EF45-80E3-FE44F6CBC596}" destId="{55360E6D-35D6-424C-A005-98C8B8B022BB}" srcOrd="0" destOrd="0" presId="urn:microsoft.com/office/officeart/2008/layout/LinedList"/>
    <dgm:cxn modelId="{F68FDDFC-76FC-9849-B36F-97821C614B76}" type="presParOf" srcId="{20D7F19B-B1DD-EF45-80E3-FE44F6CBC596}" destId="{7C6E7186-880C-434D-83BD-E96F713189F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1A1F794-BAE0-4A63-8328-C014FCAB122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9981F0E-FEE0-4C00-BB3F-319CCB9A8347}">
      <dgm:prSet/>
      <dgm:spPr/>
      <dgm:t>
        <a:bodyPr/>
        <a:lstStyle/>
        <a:p>
          <a:pPr>
            <a:lnSpc>
              <a:spcPct val="100000"/>
            </a:lnSpc>
          </a:pPr>
          <a:r>
            <a:rPr lang="en-US"/>
            <a:t>Definition : A credit derivative is a class of derivative contracts between two parties, a credit protection buyer and a credit protection seller, in which the latter provides protection to the former against a specific credit loss.</a:t>
          </a:r>
        </a:p>
      </dgm:t>
    </dgm:pt>
    <dgm:pt modelId="{127E0723-8A4E-458D-842E-48FCADC24426}" type="parTrans" cxnId="{44C9946C-4CE1-49C7-948E-59C3495781FD}">
      <dgm:prSet/>
      <dgm:spPr/>
      <dgm:t>
        <a:bodyPr/>
        <a:lstStyle/>
        <a:p>
          <a:endParaRPr lang="en-US"/>
        </a:p>
      </dgm:t>
    </dgm:pt>
    <dgm:pt modelId="{0B0D033F-5265-4905-9B5D-8C8932EEE820}" type="sibTrans" cxnId="{44C9946C-4CE1-49C7-948E-59C3495781FD}">
      <dgm:prSet/>
      <dgm:spPr/>
      <dgm:t>
        <a:bodyPr/>
        <a:lstStyle/>
        <a:p>
          <a:endParaRPr lang="en-US"/>
        </a:p>
      </dgm:t>
    </dgm:pt>
    <dgm:pt modelId="{CB694E64-BCE3-483A-8A1A-21117FBF7BE2}">
      <dgm:prSet/>
      <dgm:spPr/>
      <dgm:t>
        <a:bodyPr/>
        <a:lstStyle/>
        <a:p>
          <a:pPr>
            <a:lnSpc>
              <a:spcPct val="100000"/>
            </a:lnSpc>
          </a:pPr>
          <a:r>
            <a:rPr lang="en-US"/>
            <a:t>Buyer:</a:t>
          </a:r>
          <a:r>
            <a:rPr lang="zh-CN"/>
            <a:t>面临信用风险，买入信用保护</a:t>
          </a:r>
          <a:endParaRPr lang="en-US"/>
        </a:p>
      </dgm:t>
    </dgm:pt>
    <dgm:pt modelId="{914BAEEF-D3A7-40E2-8966-C7247F9EC68E}" type="parTrans" cxnId="{017DC6B0-2C2C-4D1E-9B98-2B9F619F3EC1}">
      <dgm:prSet/>
      <dgm:spPr/>
      <dgm:t>
        <a:bodyPr/>
        <a:lstStyle/>
        <a:p>
          <a:endParaRPr lang="en-US"/>
        </a:p>
      </dgm:t>
    </dgm:pt>
    <dgm:pt modelId="{0BAB9C32-31C0-4AB3-8D19-64D10C085CF9}" type="sibTrans" cxnId="{017DC6B0-2C2C-4D1E-9B98-2B9F619F3EC1}">
      <dgm:prSet/>
      <dgm:spPr/>
      <dgm:t>
        <a:bodyPr/>
        <a:lstStyle/>
        <a:p>
          <a:endParaRPr lang="en-US"/>
        </a:p>
      </dgm:t>
    </dgm:pt>
    <dgm:pt modelId="{9547282A-B078-49FF-AEB0-C91ABE2EF2BF}">
      <dgm:prSet/>
      <dgm:spPr/>
      <dgm:t>
        <a:bodyPr/>
        <a:lstStyle/>
        <a:p>
          <a:pPr>
            <a:lnSpc>
              <a:spcPct val="100000"/>
            </a:lnSpc>
          </a:pPr>
          <a:r>
            <a:rPr lang="zh-CN"/>
            <a:t>债券持有人，发放贷款机构</a:t>
          </a:r>
          <a:endParaRPr lang="en-US"/>
        </a:p>
      </dgm:t>
    </dgm:pt>
    <dgm:pt modelId="{02D9C258-587F-496E-8B1A-98405413C22A}" type="parTrans" cxnId="{F18F0C99-8225-4795-9BC6-852C5FF9A63C}">
      <dgm:prSet/>
      <dgm:spPr/>
      <dgm:t>
        <a:bodyPr/>
        <a:lstStyle/>
        <a:p>
          <a:endParaRPr lang="en-US"/>
        </a:p>
      </dgm:t>
    </dgm:pt>
    <dgm:pt modelId="{4A273C23-687A-4854-BCA4-A3BE475FBD31}" type="sibTrans" cxnId="{F18F0C99-8225-4795-9BC6-852C5FF9A63C}">
      <dgm:prSet/>
      <dgm:spPr/>
      <dgm:t>
        <a:bodyPr/>
        <a:lstStyle/>
        <a:p>
          <a:endParaRPr lang="en-US"/>
        </a:p>
      </dgm:t>
    </dgm:pt>
    <dgm:pt modelId="{4C9857AB-F731-4E44-AD75-4873DE5D3DF7}">
      <dgm:prSet/>
      <dgm:spPr/>
      <dgm:t>
        <a:bodyPr/>
        <a:lstStyle/>
        <a:p>
          <a:pPr>
            <a:lnSpc>
              <a:spcPct val="100000"/>
            </a:lnSpc>
          </a:pPr>
          <a:r>
            <a:rPr lang="en-US"/>
            <a:t>Seller:</a:t>
          </a:r>
          <a:r>
            <a:rPr lang="zh-CN"/>
            <a:t>卖出信用保护</a:t>
          </a:r>
          <a:endParaRPr lang="en-US"/>
        </a:p>
      </dgm:t>
    </dgm:pt>
    <dgm:pt modelId="{3293942A-7CE4-4834-99C6-677B2F2974CF}" type="parTrans" cxnId="{BFC3C13D-88E6-4362-BE47-1F68BEC0ECCE}">
      <dgm:prSet/>
      <dgm:spPr/>
      <dgm:t>
        <a:bodyPr/>
        <a:lstStyle/>
        <a:p>
          <a:endParaRPr lang="en-US"/>
        </a:p>
      </dgm:t>
    </dgm:pt>
    <dgm:pt modelId="{AB47179F-2F52-42E5-9EA9-E9737FCD5527}" type="sibTrans" cxnId="{BFC3C13D-88E6-4362-BE47-1F68BEC0ECCE}">
      <dgm:prSet/>
      <dgm:spPr/>
      <dgm:t>
        <a:bodyPr/>
        <a:lstStyle/>
        <a:p>
          <a:endParaRPr lang="en-US"/>
        </a:p>
      </dgm:t>
    </dgm:pt>
    <dgm:pt modelId="{1EDD1224-FE02-45AE-9491-01D321099213}">
      <dgm:prSet/>
      <dgm:spPr/>
      <dgm:t>
        <a:bodyPr/>
        <a:lstStyle/>
        <a:p>
          <a:pPr>
            <a:lnSpc>
              <a:spcPct val="100000"/>
            </a:lnSpc>
          </a:pPr>
          <a:r>
            <a:rPr lang="zh-CN"/>
            <a:t>各类金融机构（保险公司，券商）</a:t>
          </a:r>
          <a:endParaRPr lang="en-US"/>
        </a:p>
      </dgm:t>
    </dgm:pt>
    <dgm:pt modelId="{6BFC2003-9458-4A91-9B10-4707386F7E63}" type="parTrans" cxnId="{3DD6FAE6-4A45-413A-834B-58414C667460}">
      <dgm:prSet/>
      <dgm:spPr/>
      <dgm:t>
        <a:bodyPr/>
        <a:lstStyle/>
        <a:p>
          <a:endParaRPr lang="en-US"/>
        </a:p>
      </dgm:t>
    </dgm:pt>
    <dgm:pt modelId="{AB880ABA-74C7-4DDC-AF80-31C767FFE5F3}" type="sibTrans" cxnId="{3DD6FAE6-4A45-413A-834B-58414C667460}">
      <dgm:prSet/>
      <dgm:spPr/>
      <dgm:t>
        <a:bodyPr/>
        <a:lstStyle/>
        <a:p>
          <a:endParaRPr lang="en-US"/>
        </a:p>
      </dgm:t>
    </dgm:pt>
    <dgm:pt modelId="{98378DFC-B6F0-4222-98D6-37C1A58393C6}" type="pres">
      <dgm:prSet presAssocID="{C1A1F794-BAE0-4A63-8328-C014FCAB122C}" presName="root" presStyleCnt="0">
        <dgm:presLayoutVars>
          <dgm:dir/>
          <dgm:resizeHandles val="exact"/>
        </dgm:presLayoutVars>
      </dgm:prSet>
      <dgm:spPr/>
    </dgm:pt>
    <dgm:pt modelId="{895DCCD7-0B21-4B05-930F-32AB39B3F2FA}" type="pres">
      <dgm:prSet presAssocID="{E9981F0E-FEE0-4C00-BB3F-319CCB9A8347}" presName="compNode" presStyleCnt="0"/>
      <dgm:spPr/>
    </dgm:pt>
    <dgm:pt modelId="{12CC8781-3C9F-4264-99BB-ED28CDB1013C}" type="pres">
      <dgm:prSet presAssocID="{E9981F0E-FEE0-4C00-BB3F-319CCB9A8347}" presName="bgRect" presStyleLbl="bgShp" presStyleIdx="0" presStyleCnt="3"/>
      <dgm:spPr/>
    </dgm:pt>
    <dgm:pt modelId="{916BE149-99D9-4087-8412-E28EE8AE274A}" type="pres">
      <dgm:prSet presAssocID="{E9981F0E-FEE0-4C00-BB3F-319CCB9A834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钱"/>
        </a:ext>
      </dgm:extLst>
    </dgm:pt>
    <dgm:pt modelId="{02D33D6F-0D73-43FE-AE54-30B436A1740D}" type="pres">
      <dgm:prSet presAssocID="{E9981F0E-FEE0-4C00-BB3F-319CCB9A8347}" presName="spaceRect" presStyleCnt="0"/>
      <dgm:spPr/>
    </dgm:pt>
    <dgm:pt modelId="{2C947554-91E8-422E-A8FD-596395A4DF03}" type="pres">
      <dgm:prSet presAssocID="{E9981F0E-FEE0-4C00-BB3F-319CCB9A8347}" presName="parTx" presStyleLbl="revTx" presStyleIdx="0" presStyleCnt="5">
        <dgm:presLayoutVars>
          <dgm:chMax val="0"/>
          <dgm:chPref val="0"/>
        </dgm:presLayoutVars>
      </dgm:prSet>
      <dgm:spPr/>
    </dgm:pt>
    <dgm:pt modelId="{A81230CE-28FE-4363-AC34-3B8D1AA7F6C7}" type="pres">
      <dgm:prSet presAssocID="{0B0D033F-5265-4905-9B5D-8C8932EEE820}" presName="sibTrans" presStyleCnt="0"/>
      <dgm:spPr/>
    </dgm:pt>
    <dgm:pt modelId="{172432B3-935B-49A1-8AB5-74898FC5525D}" type="pres">
      <dgm:prSet presAssocID="{CB694E64-BCE3-483A-8A1A-21117FBF7BE2}" presName="compNode" presStyleCnt="0"/>
      <dgm:spPr/>
    </dgm:pt>
    <dgm:pt modelId="{FF6FD909-8169-4664-B6AA-9514CA168A08}" type="pres">
      <dgm:prSet presAssocID="{CB694E64-BCE3-483A-8A1A-21117FBF7BE2}" presName="bgRect" presStyleLbl="bgShp" presStyleIdx="1" presStyleCnt="3"/>
      <dgm:spPr/>
    </dgm:pt>
    <dgm:pt modelId="{807095A6-A150-49D1-ABD5-4759FD1060B0}" type="pres">
      <dgm:prSet presAssocID="{CB694E64-BCE3-483A-8A1A-21117FBF7BE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rget Audience"/>
        </a:ext>
      </dgm:extLst>
    </dgm:pt>
    <dgm:pt modelId="{6994B7F8-80C3-457B-92C9-03A661AEBA97}" type="pres">
      <dgm:prSet presAssocID="{CB694E64-BCE3-483A-8A1A-21117FBF7BE2}" presName="spaceRect" presStyleCnt="0"/>
      <dgm:spPr/>
    </dgm:pt>
    <dgm:pt modelId="{8D671030-CE39-49C4-ADB6-0F88C3A7F574}" type="pres">
      <dgm:prSet presAssocID="{CB694E64-BCE3-483A-8A1A-21117FBF7BE2}" presName="parTx" presStyleLbl="revTx" presStyleIdx="1" presStyleCnt="5">
        <dgm:presLayoutVars>
          <dgm:chMax val="0"/>
          <dgm:chPref val="0"/>
        </dgm:presLayoutVars>
      </dgm:prSet>
      <dgm:spPr/>
    </dgm:pt>
    <dgm:pt modelId="{38BD3FE1-2505-4F00-9CE0-C60E477E19E1}" type="pres">
      <dgm:prSet presAssocID="{CB694E64-BCE3-483A-8A1A-21117FBF7BE2}" presName="desTx" presStyleLbl="revTx" presStyleIdx="2" presStyleCnt="5">
        <dgm:presLayoutVars/>
      </dgm:prSet>
      <dgm:spPr/>
    </dgm:pt>
    <dgm:pt modelId="{A04EAFE0-0E40-4613-AC42-A299A80DFD1C}" type="pres">
      <dgm:prSet presAssocID="{0BAB9C32-31C0-4AB3-8D19-64D10C085CF9}" presName="sibTrans" presStyleCnt="0"/>
      <dgm:spPr/>
    </dgm:pt>
    <dgm:pt modelId="{8252CCE6-C682-4559-AF01-B78590B38D3D}" type="pres">
      <dgm:prSet presAssocID="{4C9857AB-F731-4E44-AD75-4873DE5D3DF7}" presName="compNode" presStyleCnt="0"/>
      <dgm:spPr/>
    </dgm:pt>
    <dgm:pt modelId="{E581BDB8-4055-438B-8154-0FF7E7EA7A8D}" type="pres">
      <dgm:prSet presAssocID="{4C9857AB-F731-4E44-AD75-4873DE5D3DF7}" presName="bgRect" presStyleLbl="bgShp" presStyleIdx="2" presStyleCnt="3"/>
      <dgm:spPr/>
    </dgm:pt>
    <dgm:pt modelId="{BFC44B9D-B5E9-4B50-B861-F3B8A18B34D2}" type="pres">
      <dgm:prSet presAssocID="{4C9857AB-F731-4E44-AD75-4873DE5D3DF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hare With Person"/>
        </a:ext>
      </dgm:extLst>
    </dgm:pt>
    <dgm:pt modelId="{264DE8FD-046C-4C17-A846-5EB96D96DFF3}" type="pres">
      <dgm:prSet presAssocID="{4C9857AB-F731-4E44-AD75-4873DE5D3DF7}" presName="spaceRect" presStyleCnt="0"/>
      <dgm:spPr/>
    </dgm:pt>
    <dgm:pt modelId="{EDD9E860-1BC5-4ABA-8040-1DBCF161B08E}" type="pres">
      <dgm:prSet presAssocID="{4C9857AB-F731-4E44-AD75-4873DE5D3DF7}" presName="parTx" presStyleLbl="revTx" presStyleIdx="3" presStyleCnt="5">
        <dgm:presLayoutVars>
          <dgm:chMax val="0"/>
          <dgm:chPref val="0"/>
        </dgm:presLayoutVars>
      </dgm:prSet>
      <dgm:spPr/>
    </dgm:pt>
    <dgm:pt modelId="{C4C89762-2EDE-4ADA-AF8A-9602244A70C2}" type="pres">
      <dgm:prSet presAssocID="{4C9857AB-F731-4E44-AD75-4873DE5D3DF7}" presName="desTx" presStyleLbl="revTx" presStyleIdx="4" presStyleCnt="5">
        <dgm:presLayoutVars/>
      </dgm:prSet>
      <dgm:spPr/>
    </dgm:pt>
  </dgm:ptLst>
  <dgm:cxnLst>
    <dgm:cxn modelId="{52382837-5E05-4F19-9F90-326DA247A1C8}" type="presOf" srcId="{4C9857AB-F731-4E44-AD75-4873DE5D3DF7}" destId="{EDD9E860-1BC5-4ABA-8040-1DBCF161B08E}" srcOrd="0" destOrd="0" presId="urn:microsoft.com/office/officeart/2018/2/layout/IconVerticalSolidList"/>
    <dgm:cxn modelId="{BFC3C13D-88E6-4362-BE47-1F68BEC0ECCE}" srcId="{C1A1F794-BAE0-4A63-8328-C014FCAB122C}" destId="{4C9857AB-F731-4E44-AD75-4873DE5D3DF7}" srcOrd="2" destOrd="0" parTransId="{3293942A-7CE4-4834-99C6-677B2F2974CF}" sibTransId="{AB47179F-2F52-42E5-9EA9-E9737FCD5527}"/>
    <dgm:cxn modelId="{3B8ECC64-BF4A-4160-BB21-91D721DC48A5}" type="presOf" srcId="{1EDD1224-FE02-45AE-9491-01D321099213}" destId="{C4C89762-2EDE-4ADA-AF8A-9602244A70C2}" srcOrd="0" destOrd="0" presId="urn:microsoft.com/office/officeart/2018/2/layout/IconVerticalSolidList"/>
    <dgm:cxn modelId="{44C9946C-4CE1-49C7-948E-59C3495781FD}" srcId="{C1A1F794-BAE0-4A63-8328-C014FCAB122C}" destId="{E9981F0E-FEE0-4C00-BB3F-319CCB9A8347}" srcOrd="0" destOrd="0" parTransId="{127E0723-8A4E-458D-842E-48FCADC24426}" sibTransId="{0B0D033F-5265-4905-9B5D-8C8932EEE820}"/>
    <dgm:cxn modelId="{764D4B88-AD74-4F05-95E6-0F5373A87424}" type="presOf" srcId="{9547282A-B078-49FF-AEB0-C91ABE2EF2BF}" destId="{38BD3FE1-2505-4F00-9CE0-C60E477E19E1}" srcOrd="0" destOrd="0" presId="urn:microsoft.com/office/officeart/2018/2/layout/IconVerticalSolidList"/>
    <dgm:cxn modelId="{F18F0C99-8225-4795-9BC6-852C5FF9A63C}" srcId="{CB694E64-BCE3-483A-8A1A-21117FBF7BE2}" destId="{9547282A-B078-49FF-AEB0-C91ABE2EF2BF}" srcOrd="0" destOrd="0" parTransId="{02D9C258-587F-496E-8B1A-98405413C22A}" sibTransId="{4A273C23-687A-4854-BCA4-A3BE475FBD31}"/>
    <dgm:cxn modelId="{60B327A5-44A1-4235-8C07-77D85669CE82}" type="presOf" srcId="{CB694E64-BCE3-483A-8A1A-21117FBF7BE2}" destId="{8D671030-CE39-49C4-ADB6-0F88C3A7F574}" srcOrd="0" destOrd="0" presId="urn:microsoft.com/office/officeart/2018/2/layout/IconVerticalSolidList"/>
    <dgm:cxn modelId="{017DC6B0-2C2C-4D1E-9B98-2B9F619F3EC1}" srcId="{C1A1F794-BAE0-4A63-8328-C014FCAB122C}" destId="{CB694E64-BCE3-483A-8A1A-21117FBF7BE2}" srcOrd="1" destOrd="0" parTransId="{914BAEEF-D3A7-40E2-8966-C7247F9EC68E}" sibTransId="{0BAB9C32-31C0-4AB3-8D19-64D10C085CF9}"/>
    <dgm:cxn modelId="{692DA8D1-5D5B-4938-A14E-DD03EE71A644}" type="presOf" srcId="{E9981F0E-FEE0-4C00-BB3F-319CCB9A8347}" destId="{2C947554-91E8-422E-A8FD-596395A4DF03}" srcOrd="0" destOrd="0" presId="urn:microsoft.com/office/officeart/2018/2/layout/IconVerticalSolidList"/>
    <dgm:cxn modelId="{3DD6FAE6-4A45-413A-834B-58414C667460}" srcId="{4C9857AB-F731-4E44-AD75-4873DE5D3DF7}" destId="{1EDD1224-FE02-45AE-9491-01D321099213}" srcOrd="0" destOrd="0" parTransId="{6BFC2003-9458-4A91-9B10-4707386F7E63}" sibTransId="{AB880ABA-74C7-4DDC-AF80-31C767FFE5F3}"/>
    <dgm:cxn modelId="{2EB56DF2-799E-44DA-A8C0-D51ECFE18D1F}" type="presOf" srcId="{C1A1F794-BAE0-4A63-8328-C014FCAB122C}" destId="{98378DFC-B6F0-4222-98D6-37C1A58393C6}" srcOrd="0" destOrd="0" presId="urn:microsoft.com/office/officeart/2018/2/layout/IconVerticalSolidList"/>
    <dgm:cxn modelId="{AA50EAF9-1870-42B0-8388-925CDC9EBA48}" type="presParOf" srcId="{98378DFC-B6F0-4222-98D6-37C1A58393C6}" destId="{895DCCD7-0B21-4B05-930F-32AB39B3F2FA}" srcOrd="0" destOrd="0" presId="urn:microsoft.com/office/officeart/2018/2/layout/IconVerticalSolidList"/>
    <dgm:cxn modelId="{E7D6745C-4959-467D-9F30-10FA889CB875}" type="presParOf" srcId="{895DCCD7-0B21-4B05-930F-32AB39B3F2FA}" destId="{12CC8781-3C9F-4264-99BB-ED28CDB1013C}" srcOrd="0" destOrd="0" presId="urn:microsoft.com/office/officeart/2018/2/layout/IconVerticalSolidList"/>
    <dgm:cxn modelId="{37F48F88-B596-4A36-91D1-7398FE95BB5A}" type="presParOf" srcId="{895DCCD7-0B21-4B05-930F-32AB39B3F2FA}" destId="{916BE149-99D9-4087-8412-E28EE8AE274A}" srcOrd="1" destOrd="0" presId="urn:microsoft.com/office/officeart/2018/2/layout/IconVerticalSolidList"/>
    <dgm:cxn modelId="{913B3E8A-AE2C-4597-9D0A-A1338B6C6428}" type="presParOf" srcId="{895DCCD7-0B21-4B05-930F-32AB39B3F2FA}" destId="{02D33D6F-0D73-43FE-AE54-30B436A1740D}" srcOrd="2" destOrd="0" presId="urn:microsoft.com/office/officeart/2018/2/layout/IconVerticalSolidList"/>
    <dgm:cxn modelId="{BC15C1CE-C28B-431B-A144-EAF8750D1EA5}" type="presParOf" srcId="{895DCCD7-0B21-4B05-930F-32AB39B3F2FA}" destId="{2C947554-91E8-422E-A8FD-596395A4DF03}" srcOrd="3" destOrd="0" presId="urn:microsoft.com/office/officeart/2018/2/layout/IconVerticalSolidList"/>
    <dgm:cxn modelId="{1F976079-7A6F-465D-B6CC-4D1C0A8A85C6}" type="presParOf" srcId="{98378DFC-B6F0-4222-98D6-37C1A58393C6}" destId="{A81230CE-28FE-4363-AC34-3B8D1AA7F6C7}" srcOrd="1" destOrd="0" presId="urn:microsoft.com/office/officeart/2018/2/layout/IconVerticalSolidList"/>
    <dgm:cxn modelId="{75EC0290-A215-4334-B36E-B5FB119C9388}" type="presParOf" srcId="{98378DFC-B6F0-4222-98D6-37C1A58393C6}" destId="{172432B3-935B-49A1-8AB5-74898FC5525D}" srcOrd="2" destOrd="0" presId="urn:microsoft.com/office/officeart/2018/2/layout/IconVerticalSolidList"/>
    <dgm:cxn modelId="{152742FB-CAEE-4399-A257-8473BDABFDD3}" type="presParOf" srcId="{172432B3-935B-49A1-8AB5-74898FC5525D}" destId="{FF6FD909-8169-4664-B6AA-9514CA168A08}" srcOrd="0" destOrd="0" presId="urn:microsoft.com/office/officeart/2018/2/layout/IconVerticalSolidList"/>
    <dgm:cxn modelId="{7F17CD4B-6903-49F8-915E-D9A14196424F}" type="presParOf" srcId="{172432B3-935B-49A1-8AB5-74898FC5525D}" destId="{807095A6-A150-49D1-ABD5-4759FD1060B0}" srcOrd="1" destOrd="0" presId="urn:microsoft.com/office/officeart/2018/2/layout/IconVerticalSolidList"/>
    <dgm:cxn modelId="{AEA7DD4E-CA26-434B-9ED8-4264629EC58E}" type="presParOf" srcId="{172432B3-935B-49A1-8AB5-74898FC5525D}" destId="{6994B7F8-80C3-457B-92C9-03A661AEBA97}" srcOrd="2" destOrd="0" presId="urn:microsoft.com/office/officeart/2018/2/layout/IconVerticalSolidList"/>
    <dgm:cxn modelId="{71D998F1-E86A-45FA-AF27-DE78DDB34083}" type="presParOf" srcId="{172432B3-935B-49A1-8AB5-74898FC5525D}" destId="{8D671030-CE39-49C4-ADB6-0F88C3A7F574}" srcOrd="3" destOrd="0" presId="urn:microsoft.com/office/officeart/2018/2/layout/IconVerticalSolidList"/>
    <dgm:cxn modelId="{53338078-8E8B-4744-8C95-7CE9F31489B5}" type="presParOf" srcId="{172432B3-935B-49A1-8AB5-74898FC5525D}" destId="{38BD3FE1-2505-4F00-9CE0-C60E477E19E1}" srcOrd="4" destOrd="0" presId="urn:microsoft.com/office/officeart/2018/2/layout/IconVerticalSolidList"/>
    <dgm:cxn modelId="{1ADC7767-F032-4BA7-839E-22DCDF569B7C}" type="presParOf" srcId="{98378DFC-B6F0-4222-98D6-37C1A58393C6}" destId="{A04EAFE0-0E40-4613-AC42-A299A80DFD1C}" srcOrd="3" destOrd="0" presId="urn:microsoft.com/office/officeart/2018/2/layout/IconVerticalSolidList"/>
    <dgm:cxn modelId="{E696F7A0-2DD8-46BE-89D4-4AB0CE1AFA17}" type="presParOf" srcId="{98378DFC-B6F0-4222-98D6-37C1A58393C6}" destId="{8252CCE6-C682-4559-AF01-B78590B38D3D}" srcOrd="4" destOrd="0" presId="urn:microsoft.com/office/officeart/2018/2/layout/IconVerticalSolidList"/>
    <dgm:cxn modelId="{F4D2BF39-A7AF-4DA1-9DEF-6624AFA65AAF}" type="presParOf" srcId="{8252CCE6-C682-4559-AF01-B78590B38D3D}" destId="{E581BDB8-4055-438B-8154-0FF7E7EA7A8D}" srcOrd="0" destOrd="0" presId="urn:microsoft.com/office/officeart/2018/2/layout/IconVerticalSolidList"/>
    <dgm:cxn modelId="{EB6834FC-A801-4C2F-8475-05F37A02EF3A}" type="presParOf" srcId="{8252CCE6-C682-4559-AF01-B78590B38D3D}" destId="{BFC44B9D-B5E9-4B50-B861-F3B8A18B34D2}" srcOrd="1" destOrd="0" presId="urn:microsoft.com/office/officeart/2018/2/layout/IconVerticalSolidList"/>
    <dgm:cxn modelId="{7696EEEB-7E34-4545-8AEE-602C805A0573}" type="presParOf" srcId="{8252CCE6-C682-4559-AF01-B78590B38D3D}" destId="{264DE8FD-046C-4C17-A846-5EB96D96DFF3}" srcOrd="2" destOrd="0" presId="urn:microsoft.com/office/officeart/2018/2/layout/IconVerticalSolidList"/>
    <dgm:cxn modelId="{959E6B7A-A37B-41B9-A496-46CC55D7D3C7}" type="presParOf" srcId="{8252CCE6-C682-4559-AF01-B78590B38D3D}" destId="{EDD9E860-1BC5-4ABA-8040-1DBCF161B08E}" srcOrd="3" destOrd="0" presId="urn:microsoft.com/office/officeart/2018/2/layout/IconVerticalSolidList"/>
    <dgm:cxn modelId="{D0BB07C2-C73B-4895-8C16-E92562B89965}" type="presParOf" srcId="{8252CCE6-C682-4559-AF01-B78590B38D3D}" destId="{C4C89762-2EDE-4ADA-AF8A-9602244A70C2}"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86D26-9E39-4FB3-818C-3B5C5EF6F9F9}">
      <dsp:nvSpPr>
        <dsp:cNvPr id="0" name=""/>
        <dsp:cNvSpPr/>
      </dsp:nvSpPr>
      <dsp:spPr>
        <a:xfrm>
          <a:off x="0" y="491"/>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68D352-62A7-4DEE-B8F9-B0E5D9835609}">
      <dsp:nvSpPr>
        <dsp:cNvPr id="0" name=""/>
        <dsp:cNvSpPr/>
      </dsp:nvSpPr>
      <dsp:spPr>
        <a:xfrm>
          <a:off x="347593" y="259031"/>
          <a:ext cx="631988" cy="6319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25C8E7-8AA4-480F-A1A1-CB42F401E270}">
      <dsp:nvSpPr>
        <dsp:cNvPr id="0" name=""/>
        <dsp:cNvSpPr/>
      </dsp:nvSpPr>
      <dsp:spPr>
        <a:xfrm>
          <a:off x="1327175" y="491"/>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44550">
            <a:lnSpc>
              <a:spcPct val="100000"/>
            </a:lnSpc>
            <a:spcBef>
              <a:spcPct val="0"/>
            </a:spcBef>
            <a:spcAft>
              <a:spcPct val="35000"/>
            </a:spcAft>
            <a:buNone/>
          </a:pPr>
          <a:r>
            <a:rPr lang="en-US" sz="1900" i="1" kern="1200" dirty="0"/>
            <a:t>Definition: A forward contract is an </a:t>
          </a:r>
          <a:r>
            <a:rPr lang="en-US" sz="1900" i="1" kern="1200" dirty="0">
              <a:solidFill>
                <a:srgbClr val="FF0000"/>
              </a:solidFill>
            </a:rPr>
            <a:t>over-the-counter </a:t>
          </a:r>
          <a:r>
            <a:rPr lang="en-US" sz="1900" i="1" kern="1200" dirty="0"/>
            <a:t>(OTC) derivative in which two counterparties agree that one counterparty, </a:t>
          </a:r>
          <a:r>
            <a:rPr lang="en-US" sz="1900" i="1" kern="1200" dirty="0">
              <a:solidFill>
                <a:srgbClr val="FF0000"/>
              </a:solidFill>
            </a:rPr>
            <a:t>the buyer</a:t>
          </a:r>
          <a:r>
            <a:rPr lang="en-US" sz="1900" i="1" kern="1200" dirty="0"/>
            <a:t>, will purchase an </a:t>
          </a:r>
          <a:r>
            <a:rPr lang="en-US" sz="1900" i="1" kern="1200" dirty="0">
              <a:solidFill>
                <a:srgbClr val="FF0000"/>
              </a:solidFill>
            </a:rPr>
            <a:t>underlying</a:t>
          </a:r>
          <a:r>
            <a:rPr lang="en-US" sz="1900" i="1" kern="1200" dirty="0"/>
            <a:t> from the other counterparty, </a:t>
          </a:r>
          <a:r>
            <a:rPr lang="en-US" sz="1900" i="1" kern="1200" dirty="0">
              <a:solidFill>
                <a:srgbClr val="FF0000"/>
              </a:solidFill>
            </a:rPr>
            <a:t>the seller</a:t>
          </a:r>
          <a:r>
            <a:rPr lang="en-US" sz="1900" i="1" kern="1200" dirty="0"/>
            <a:t>, </a:t>
          </a:r>
          <a:r>
            <a:rPr lang="en-US" sz="1900" i="1" kern="1200" dirty="0">
              <a:solidFill>
                <a:srgbClr val="FF0000"/>
              </a:solidFill>
            </a:rPr>
            <a:t>in the future </a:t>
          </a:r>
          <a:r>
            <a:rPr lang="en-US" sz="1900" i="1" kern="1200" dirty="0"/>
            <a:t>at a </a:t>
          </a:r>
          <a:r>
            <a:rPr lang="en-US" sz="1900" i="1" kern="1200" dirty="0">
              <a:solidFill>
                <a:srgbClr val="FF0000"/>
              </a:solidFill>
            </a:rPr>
            <a:t>pre-agreed fixed price</a:t>
          </a:r>
          <a:r>
            <a:rPr lang="en-US" sz="1900" i="1" kern="1200" dirty="0"/>
            <a:t>. </a:t>
          </a:r>
          <a:endParaRPr lang="en-US" sz="1900" kern="1200" dirty="0"/>
        </a:p>
      </dsp:txBody>
      <dsp:txXfrm>
        <a:off x="1327175" y="491"/>
        <a:ext cx="8393086" cy="1149069"/>
      </dsp:txXfrm>
    </dsp:sp>
    <dsp:sp modelId="{5B4E20E7-0A4B-452C-B2BD-2E5B68115E8F}">
      <dsp:nvSpPr>
        <dsp:cNvPr id="0" name=""/>
        <dsp:cNvSpPr/>
      </dsp:nvSpPr>
      <dsp:spPr>
        <a:xfrm>
          <a:off x="0" y="1436827"/>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88D1C0-4557-4053-AFC8-EF7EA2DED9DE}">
      <dsp:nvSpPr>
        <dsp:cNvPr id="0" name=""/>
        <dsp:cNvSpPr/>
      </dsp:nvSpPr>
      <dsp:spPr>
        <a:xfrm>
          <a:off x="347593" y="1695368"/>
          <a:ext cx="631988" cy="6319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6EE52D-E01B-45BB-81B6-0C9508295FE6}">
      <dsp:nvSpPr>
        <dsp:cNvPr id="0" name=""/>
        <dsp:cNvSpPr/>
      </dsp:nvSpPr>
      <dsp:spPr>
        <a:xfrm>
          <a:off x="1327175" y="1436827"/>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44550">
            <a:lnSpc>
              <a:spcPct val="100000"/>
            </a:lnSpc>
            <a:spcBef>
              <a:spcPct val="0"/>
            </a:spcBef>
            <a:spcAft>
              <a:spcPct val="35000"/>
            </a:spcAft>
            <a:buNone/>
          </a:pPr>
          <a:r>
            <a:rPr lang="en-US" sz="1900" kern="1200" dirty="0"/>
            <a:t>These markets are known as </a:t>
          </a:r>
          <a:r>
            <a:rPr lang="en-US" sz="1900" b="1" kern="1200" dirty="0">
              <a:solidFill>
                <a:srgbClr val="FF0000"/>
              </a:solidFill>
            </a:rPr>
            <a:t>cash markets </a:t>
          </a:r>
          <a:r>
            <a:rPr lang="en-US" sz="1900" kern="1200" dirty="0"/>
            <a:t>or </a:t>
          </a:r>
          <a:r>
            <a:rPr lang="en-US" sz="1900" b="1" kern="1200" dirty="0">
              <a:solidFill>
                <a:srgbClr val="FF0000"/>
              </a:solidFill>
            </a:rPr>
            <a:t>spot markets </a:t>
          </a:r>
          <a:r>
            <a:rPr lang="en-US" sz="1900" kern="1200" dirty="0"/>
            <a:t>in which specific assets are exchanged at current prices referred to as </a:t>
          </a:r>
          <a:r>
            <a:rPr lang="en-US" sz="1900" b="1" kern="1200" dirty="0">
              <a:solidFill>
                <a:srgbClr val="FF0000"/>
              </a:solidFill>
            </a:rPr>
            <a:t>cash prices </a:t>
          </a:r>
          <a:r>
            <a:rPr lang="en-US" sz="1900" kern="1200" dirty="0"/>
            <a:t>or </a:t>
          </a:r>
          <a:r>
            <a:rPr lang="en-US" sz="1900" b="1" kern="1200" dirty="0">
              <a:solidFill>
                <a:srgbClr val="FF0000"/>
              </a:solidFill>
            </a:rPr>
            <a:t>spot prices</a:t>
          </a:r>
          <a:r>
            <a:rPr lang="en-US" sz="1900" kern="1200" dirty="0"/>
            <a:t>. </a:t>
          </a:r>
        </a:p>
      </dsp:txBody>
      <dsp:txXfrm>
        <a:off x="1327175" y="1436827"/>
        <a:ext cx="8393086" cy="1149069"/>
      </dsp:txXfrm>
    </dsp:sp>
    <dsp:sp modelId="{55CB561F-B82B-4F93-A3BC-E26690451BF7}">
      <dsp:nvSpPr>
        <dsp:cNvPr id="0" name=""/>
        <dsp:cNvSpPr/>
      </dsp:nvSpPr>
      <dsp:spPr>
        <a:xfrm>
          <a:off x="0" y="2873164"/>
          <a:ext cx="9720262" cy="11490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821FBC-7BB3-4B4F-9D5C-2A8798E3075A}">
      <dsp:nvSpPr>
        <dsp:cNvPr id="0" name=""/>
        <dsp:cNvSpPr/>
      </dsp:nvSpPr>
      <dsp:spPr>
        <a:xfrm>
          <a:off x="347593" y="3131705"/>
          <a:ext cx="631988" cy="6319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883C68-7187-48F4-BE62-96007A5BD86A}">
      <dsp:nvSpPr>
        <dsp:cNvPr id="0" name=""/>
        <dsp:cNvSpPr/>
      </dsp:nvSpPr>
      <dsp:spPr>
        <a:xfrm>
          <a:off x="1327175" y="2873164"/>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844550">
            <a:lnSpc>
              <a:spcPct val="100000"/>
            </a:lnSpc>
            <a:spcBef>
              <a:spcPct val="0"/>
            </a:spcBef>
            <a:spcAft>
              <a:spcPct val="35000"/>
            </a:spcAft>
            <a:buNone/>
          </a:pPr>
          <a:r>
            <a:rPr lang="en-US" sz="1900" kern="1200" dirty="0"/>
            <a:t>At time </a:t>
          </a:r>
          <a:r>
            <a:rPr lang="en-US" sz="1900" i="1" kern="1200" dirty="0"/>
            <a:t>t </a:t>
          </a:r>
          <a:r>
            <a:rPr lang="en-US" sz="1900" kern="1200" dirty="0"/>
            <a:t>= 0, the counterparties do not exchange a payment upfront but, rather, agree on delivery of the underlying at time </a:t>
          </a:r>
          <a:r>
            <a:rPr lang="en-US" sz="1900" i="1" kern="1200" dirty="0"/>
            <a:t>T </a:t>
          </a:r>
          <a:r>
            <a:rPr lang="en-US" sz="1900" kern="1200" dirty="0"/>
            <a:t>for a </a:t>
          </a:r>
          <a:r>
            <a:rPr lang="en-US" sz="1900" b="1" kern="1200" dirty="0">
              <a:solidFill>
                <a:srgbClr val="FF0000"/>
              </a:solidFill>
            </a:rPr>
            <a:t>forward price </a:t>
          </a:r>
          <a:r>
            <a:rPr lang="en-US" sz="1900" kern="1200" dirty="0"/>
            <a:t>of </a:t>
          </a:r>
          <a:r>
            <a:rPr lang="en-US" sz="1900" i="1" kern="1200" dirty="0">
              <a:solidFill>
                <a:srgbClr val="FF0000"/>
              </a:solidFill>
            </a:rPr>
            <a:t>F</a:t>
          </a:r>
          <a:r>
            <a:rPr lang="en-US" sz="1900" kern="1200" baseline="-25000" dirty="0">
              <a:solidFill>
                <a:srgbClr val="FF0000"/>
              </a:solidFill>
            </a:rPr>
            <a:t>0</a:t>
          </a:r>
          <a:r>
            <a:rPr lang="en-US" sz="1900" kern="1200" dirty="0">
              <a:solidFill>
                <a:srgbClr val="FF0000"/>
              </a:solidFill>
            </a:rPr>
            <a:t>(</a:t>
          </a:r>
          <a:r>
            <a:rPr lang="en-US" sz="1900" i="1" kern="1200" dirty="0">
              <a:solidFill>
                <a:srgbClr val="FF0000"/>
              </a:solidFill>
            </a:rPr>
            <a:t>T</a:t>
          </a:r>
          <a:r>
            <a:rPr lang="en-US" sz="1900" kern="1200" dirty="0">
              <a:solidFill>
                <a:srgbClr val="FF0000"/>
              </a:solidFill>
            </a:rPr>
            <a:t>)</a:t>
          </a:r>
          <a:r>
            <a:rPr lang="en-US" sz="1900" kern="1200" dirty="0"/>
            <a:t>. </a:t>
          </a:r>
        </a:p>
      </dsp:txBody>
      <dsp:txXfrm>
        <a:off x="1327175" y="2873164"/>
        <a:ext cx="8393086" cy="114906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369258-AAD5-5446-A4B5-1903AB1CE7BC}">
      <dsp:nvSpPr>
        <dsp:cNvPr id="0" name=""/>
        <dsp:cNvSpPr/>
      </dsp:nvSpPr>
      <dsp:spPr>
        <a:xfrm>
          <a:off x="0" y="75239"/>
          <a:ext cx="9720072" cy="1904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1.Assume Hightest Capital agrees to deliver 1,000 Unilever (UL) shares at an agreed-upon price to a financial intermediary in six months under a forward contract. Assume that UL has a spot price (S0) of EUR50 and pays a quarterly dividend of EUR0.30, which occurs in exactly three months and again at time T, and assume a risk-free rate (r) of 5%. </a:t>
          </a:r>
        </a:p>
      </dsp:txBody>
      <dsp:txXfrm>
        <a:off x="92983" y="168222"/>
        <a:ext cx="9534106" cy="1718794"/>
      </dsp:txXfrm>
    </dsp:sp>
    <dsp:sp modelId="{918E79DA-9F36-0548-A82D-93E8CA1EA702}">
      <dsp:nvSpPr>
        <dsp:cNvPr id="0" name=""/>
        <dsp:cNvSpPr/>
      </dsp:nvSpPr>
      <dsp:spPr>
        <a:xfrm>
          <a:off x="0" y="2043360"/>
          <a:ext cx="9720072" cy="1904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2.The Viswan Family Office (VFO) would like to enter into a three-month forward commitment contract to purchase the NIFTY 50 benchmark Indian stock market index traded on the National Stock Exchange. The spot NIFTY 50 index price is INR15,200, the index dividend yield is 2.2%, and the Indian rupee risk-free rate is 4%.</a:t>
          </a:r>
        </a:p>
      </dsp:txBody>
      <dsp:txXfrm>
        <a:off x="92983" y="2136343"/>
        <a:ext cx="9534106" cy="171879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044745-1B46-430B-BA81-BA55F570EB06}">
      <dsp:nvSpPr>
        <dsp:cNvPr id="0" name=""/>
        <dsp:cNvSpPr/>
      </dsp:nvSpPr>
      <dsp:spPr>
        <a:xfrm>
          <a:off x="0" y="491"/>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844F06-0E71-4792-8BC1-C9FB0D749E82}">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A4B530-FB13-472C-9340-5C6687533A40}">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a:t>A swap contract is an agreement between two parties to exchange a series of future cash flows, while a forward contract is an agreement for a single exchange of value at a later date.</a:t>
          </a:r>
        </a:p>
      </dsp:txBody>
      <dsp:txXfrm>
        <a:off x="1327384" y="491"/>
        <a:ext cx="8392688" cy="1149250"/>
      </dsp:txXfrm>
    </dsp:sp>
    <dsp:sp modelId="{721CE8B1-FEB5-438D-8BC7-45EB3A0EB38D}">
      <dsp:nvSpPr>
        <dsp:cNvPr id="0" name=""/>
        <dsp:cNvSpPr/>
      </dsp:nvSpPr>
      <dsp:spPr>
        <a:xfrm>
          <a:off x="0" y="1437054"/>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15DB53-E98E-41D8-8286-CD6C57BAF8D8}">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02DD46-0064-4BE7-9FDA-B9F03253C25F}">
      <dsp:nvSpPr>
        <dsp:cNvPr id="0" name=""/>
        <dsp:cNvSpPr/>
      </dsp:nvSpPr>
      <dsp:spPr>
        <a:xfrm>
          <a:off x="1327384" y="1437054"/>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t>Interest rate swaps are similar to forwards in that both contracts are firm commitments with symmetric payoff profiles and no cash is exchanged at inception, but they differ in that the </a:t>
          </a:r>
          <a:r>
            <a:rPr lang="en-US" sz="1500" kern="1200" dirty="0">
              <a:solidFill>
                <a:srgbClr val="FF0000"/>
              </a:solidFill>
            </a:rPr>
            <a:t>fixed swap rate is constant</a:t>
          </a:r>
          <a:r>
            <a:rPr lang="en-US" sz="1500" kern="1200" dirty="0"/>
            <a:t>, whereas a series of forward contracts has </a:t>
          </a:r>
          <a:r>
            <a:rPr lang="en-US" sz="1500" kern="1200" dirty="0">
              <a:solidFill>
                <a:srgbClr val="FF0000"/>
              </a:solidFill>
            </a:rPr>
            <a:t>different forward rates </a:t>
          </a:r>
          <a:r>
            <a:rPr lang="en-US" sz="1500" kern="1200" dirty="0"/>
            <a:t>at each maturity.</a:t>
          </a:r>
        </a:p>
      </dsp:txBody>
      <dsp:txXfrm>
        <a:off x="1327384" y="1437054"/>
        <a:ext cx="8392688" cy="1149250"/>
      </dsp:txXfrm>
    </dsp:sp>
    <dsp:sp modelId="{508E0770-8ECD-45A0-8778-EF618153CFFB}">
      <dsp:nvSpPr>
        <dsp:cNvPr id="0" name=""/>
        <dsp:cNvSpPr/>
      </dsp:nvSpPr>
      <dsp:spPr>
        <a:xfrm>
          <a:off x="0" y="2873618"/>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525B13-B3A5-4FFB-B585-3DCA05ECBB74}">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56AB95-98D1-4A92-BA2B-FD9141102276}">
      <dsp:nvSpPr>
        <dsp:cNvPr id="0" name=""/>
        <dsp:cNvSpPr/>
      </dsp:nvSpPr>
      <dsp:spPr>
        <a:xfrm>
          <a:off x="1327384" y="2873618"/>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en-US" sz="1500" kern="1200" dirty="0">
              <a:solidFill>
                <a:srgbClr val="FF0000"/>
              </a:solidFill>
            </a:rPr>
            <a:t>FRA</a:t>
          </a:r>
          <a:r>
            <a:rPr lang="en-US" sz="1500" kern="1200" dirty="0"/>
            <a:t> has a </a:t>
          </a:r>
          <a:r>
            <a:rPr lang="en-US" sz="1500" kern="1200" dirty="0">
              <a:solidFill>
                <a:srgbClr val="FF0000"/>
              </a:solidFill>
            </a:rPr>
            <a:t>single</a:t>
          </a:r>
          <a:r>
            <a:rPr lang="en-US" sz="1500" kern="1200" dirty="0"/>
            <a:t> </a:t>
          </a:r>
          <a:r>
            <a:rPr lang="en-US" sz="1500" kern="1200" dirty="0">
              <a:solidFill>
                <a:srgbClr val="FF0000"/>
              </a:solidFill>
            </a:rPr>
            <a:t>settlement</a:t>
          </a:r>
          <a:r>
            <a:rPr lang="en-US" sz="1500" kern="1200" dirty="0"/>
            <a:t>, which occurs at the </a:t>
          </a:r>
          <a:r>
            <a:rPr lang="en-US" sz="1500" kern="1200" dirty="0">
              <a:solidFill>
                <a:srgbClr val="FF0000"/>
              </a:solidFill>
            </a:rPr>
            <a:t>beginning</a:t>
          </a:r>
          <a:r>
            <a:rPr lang="en-US" sz="1500" kern="1200" dirty="0"/>
            <a:t> of an interest period, while a standard </a:t>
          </a:r>
          <a:r>
            <a:rPr lang="en-US" sz="1500" kern="1200" dirty="0">
              <a:solidFill>
                <a:srgbClr val="FF0000"/>
              </a:solidFill>
            </a:rPr>
            <a:t>swap</a:t>
          </a:r>
          <a:r>
            <a:rPr lang="en-US" sz="1500" kern="1200" dirty="0"/>
            <a:t> has </a:t>
          </a:r>
          <a:r>
            <a:rPr lang="en-US" sz="1500" kern="1200" dirty="0">
              <a:solidFill>
                <a:srgbClr val="FF0000"/>
              </a:solidFill>
            </a:rPr>
            <a:t>periodic settlements</a:t>
          </a:r>
          <a:r>
            <a:rPr lang="en-US" sz="1500" kern="1200" dirty="0"/>
            <a:t>, which occur at the </a:t>
          </a:r>
          <a:r>
            <a:rPr lang="en-US" sz="1500" kern="1200" dirty="0">
              <a:solidFill>
                <a:srgbClr val="FF0000"/>
              </a:solidFill>
            </a:rPr>
            <a:t>end</a:t>
          </a:r>
          <a:r>
            <a:rPr lang="en-US" sz="1500" kern="1200" dirty="0"/>
            <a:t> of each respective period.</a:t>
          </a:r>
        </a:p>
      </dsp:txBody>
      <dsp:txXfrm>
        <a:off x="1327384" y="2873618"/>
        <a:ext cx="8392688" cy="1149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DFBE0-FC88-AB44-8F8F-1CB227FCA2F3}">
      <dsp:nvSpPr>
        <dsp:cNvPr id="0" name=""/>
        <dsp:cNvSpPr/>
      </dsp:nvSpPr>
      <dsp:spPr>
        <a:xfrm>
          <a:off x="0" y="348505"/>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1. Describe a scenario in which a forward contract has cash settlement of zero at maturity and neither counterparty has defaulted. </a:t>
          </a:r>
        </a:p>
      </dsp:txBody>
      <dsp:txXfrm>
        <a:off x="79557" y="428062"/>
        <a:ext cx="9561148" cy="1470622"/>
      </dsp:txXfrm>
    </dsp:sp>
    <dsp:sp modelId="{2935446E-BFB4-B145-B594-12528465BFB3}">
      <dsp:nvSpPr>
        <dsp:cNvPr id="0" name=""/>
        <dsp:cNvSpPr/>
      </dsp:nvSpPr>
      <dsp:spPr>
        <a:xfrm>
          <a:off x="0" y="2044482"/>
          <a:ext cx="9720262" cy="16297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2. Determine the correct answers to fill in the blanks: An oil producer enters a derivative contract with an investor to sell 1,000 barrels of oil in two months at a forward price of $64 per barrel. If the spot oil price at maturity is $58.50 per barrel, the investor realizes a __________ at maturity equal to __________. </a:t>
          </a:r>
        </a:p>
      </dsp:txBody>
      <dsp:txXfrm>
        <a:off x="79557" y="2124039"/>
        <a:ext cx="9561148" cy="14706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E4AEB-B7E7-994E-9CB9-D08A66D775E8}">
      <dsp:nvSpPr>
        <dsp:cNvPr id="0" name=""/>
        <dsp:cNvSpPr/>
      </dsp:nvSpPr>
      <dsp:spPr>
        <a:xfrm>
          <a:off x="0" y="18305"/>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Definition: Futures contracts are forward contracts with </a:t>
          </a:r>
          <a:r>
            <a:rPr lang="en-US" sz="2700" kern="1200" dirty="0">
              <a:solidFill>
                <a:srgbClr val="FF0000"/>
              </a:solidFill>
            </a:rPr>
            <a:t>standardized</a:t>
          </a:r>
          <a:r>
            <a:rPr lang="en-US" sz="2700" kern="1200" dirty="0"/>
            <a:t> sizes, dates, and underlying that trade on futures exchanges.</a:t>
          </a:r>
        </a:p>
      </dsp:txBody>
      <dsp:txXfrm>
        <a:off x="92863" y="111168"/>
        <a:ext cx="9534536" cy="1716584"/>
      </dsp:txXfrm>
    </dsp:sp>
    <dsp:sp modelId="{3200F415-B300-1C4F-8BC2-0178721ECBA0}">
      <dsp:nvSpPr>
        <dsp:cNvPr id="0" name=""/>
        <dsp:cNvSpPr/>
      </dsp:nvSpPr>
      <dsp:spPr>
        <a:xfrm>
          <a:off x="0" y="2050242"/>
          <a:ext cx="9720262" cy="1902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The futures contract buyer creates a long exposure to the underlying by agreeing to purchase the underlying at a later date at a pre-agreed price. The seller makes the opposite commitment. This agreed-on price is called the </a:t>
          </a:r>
          <a:r>
            <a:rPr lang="en-US" sz="2700" kern="1200" dirty="0">
              <a:solidFill>
                <a:srgbClr val="FF0000"/>
              </a:solidFill>
            </a:rPr>
            <a:t>futures price, f0(T).</a:t>
          </a:r>
        </a:p>
      </dsp:txBody>
      <dsp:txXfrm>
        <a:off x="92863" y="2143105"/>
        <a:ext cx="9534536" cy="17165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4E5866-3565-4839-BDEF-D1CC0E192629}">
      <dsp:nvSpPr>
        <dsp:cNvPr id="0" name=""/>
        <dsp:cNvSpPr/>
      </dsp:nvSpPr>
      <dsp:spPr>
        <a:xfrm>
          <a:off x="0" y="0"/>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4576ED-3D6A-4E27-8E8F-2B11C8CB60DB}">
      <dsp:nvSpPr>
        <dsp:cNvPr id="0" name=""/>
        <dsp:cNvSpPr/>
      </dsp:nvSpPr>
      <dsp:spPr>
        <a:xfrm>
          <a:off x="347254" y="260742"/>
          <a:ext cx="631370" cy="6313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6A8F43-7775-41B8-999B-812E8DED0B77}">
      <dsp:nvSpPr>
        <dsp:cNvPr id="0" name=""/>
        <dsp:cNvSpPr/>
      </dsp:nvSpPr>
      <dsp:spPr>
        <a:xfrm>
          <a:off x="1325879" y="2454"/>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Probably the most important distinctive characteristic of futures contracts is the </a:t>
          </a:r>
          <a:r>
            <a:rPr lang="en-US" sz="1900" kern="1200" dirty="0">
              <a:solidFill>
                <a:srgbClr val="FF0000"/>
              </a:solidFill>
            </a:rPr>
            <a:t>daily settlement </a:t>
          </a:r>
          <a:r>
            <a:rPr lang="en-US" sz="1900" kern="1200" dirty="0"/>
            <a:t>of gains and losses and the associated </a:t>
          </a:r>
          <a:r>
            <a:rPr lang="en-US" sz="1900" kern="1200" dirty="0">
              <a:solidFill>
                <a:srgbClr val="FF0000"/>
              </a:solidFill>
            </a:rPr>
            <a:t>credit guarantee </a:t>
          </a:r>
          <a:r>
            <a:rPr lang="en-US" sz="1900" kern="1200" dirty="0"/>
            <a:t>provided by the exchange through its clearinghouse.</a:t>
          </a:r>
        </a:p>
      </dsp:txBody>
      <dsp:txXfrm>
        <a:off x="1325879" y="2454"/>
        <a:ext cx="8393086" cy="1147947"/>
      </dsp:txXfrm>
    </dsp:sp>
    <dsp:sp modelId="{865A6B11-3230-485A-BFAF-9E23DE02F03F}">
      <dsp:nvSpPr>
        <dsp:cNvPr id="0" name=""/>
        <dsp:cNvSpPr/>
      </dsp:nvSpPr>
      <dsp:spPr>
        <a:xfrm>
          <a:off x="0" y="1437388"/>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D9AFC2-D680-411C-8F90-E15381D1A237}">
      <dsp:nvSpPr>
        <dsp:cNvPr id="0" name=""/>
        <dsp:cNvSpPr/>
      </dsp:nvSpPr>
      <dsp:spPr>
        <a:xfrm>
          <a:off x="347254" y="1695677"/>
          <a:ext cx="631370" cy="6313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93C3B4-7C35-4EA4-AF21-2D06743CD313}">
      <dsp:nvSpPr>
        <dsp:cNvPr id="0" name=""/>
        <dsp:cNvSpPr/>
      </dsp:nvSpPr>
      <dsp:spPr>
        <a:xfrm>
          <a:off x="1325879" y="1437388"/>
          <a:ext cx="8393086"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dirty="0"/>
            <a:t>At the end of each day, the clearinghouse engages in a practice called </a:t>
          </a:r>
          <a:r>
            <a:rPr lang="en-US" sz="1900" kern="1200" dirty="0">
              <a:solidFill>
                <a:srgbClr val="FF0000"/>
              </a:solidFill>
            </a:rPr>
            <a:t>mark to market</a:t>
          </a:r>
          <a:r>
            <a:rPr lang="en-US" sz="1900" kern="1200" dirty="0"/>
            <a:t>, also known as the </a:t>
          </a:r>
          <a:r>
            <a:rPr lang="en-US" sz="1900" kern="1200" dirty="0">
              <a:solidFill>
                <a:srgbClr val="FF0000"/>
              </a:solidFill>
            </a:rPr>
            <a:t>daily settlement</a:t>
          </a:r>
          <a:r>
            <a:rPr lang="en-US" sz="1900" kern="1200" dirty="0"/>
            <a:t>.</a:t>
          </a:r>
        </a:p>
      </dsp:txBody>
      <dsp:txXfrm>
        <a:off x="1325879" y="1437388"/>
        <a:ext cx="8393086" cy="1147947"/>
      </dsp:txXfrm>
    </dsp:sp>
    <dsp:sp modelId="{F0384FAF-AFF8-4682-9F0E-043D9744E5E6}">
      <dsp:nvSpPr>
        <dsp:cNvPr id="0" name=""/>
        <dsp:cNvSpPr/>
      </dsp:nvSpPr>
      <dsp:spPr>
        <a:xfrm>
          <a:off x="0" y="2872322"/>
          <a:ext cx="9720262" cy="11479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517849-A944-4E4C-B7AB-C89DF5B1A464}">
      <dsp:nvSpPr>
        <dsp:cNvPr id="0" name=""/>
        <dsp:cNvSpPr/>
      </dsp:nvSpPr>
      <dsp:spPr>
        <a:xfrm>
          <a:off x="347254" y="3130611"/>
          <a:ext cx="631370" cy="6313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293E29-16F9-4DCE-8C8B-12EE30C98756}">
      <dsp:nvSpPr>
        <dsp:cNvPr id="0" name=""/>
        <dsp:cNvSpPr/>
      </dsp:nvSpPr>
      <dsp:spPr>
        <a:xfrm>
          <a:off x="1325879" y="2872322"/>
          <a:ext cx="4374117"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844550">
            <a:lnSpc>
              <a:spcPct val="100000"/>
            </a:lnSpc>
            <a:spcBef>
              <a:spcPct val="0"/>
            </a:spcBef>
            <a:spcAft>
              <a:spcPct val="35000"/>
            </a:spcAft>
            <a:buNone/>
          </a:pPr>
          <a:r>
            <a:rPr lang="en-US" sz="1900" kern="1200"/>
            <a:t>The account is specifically referred to as a margin</a:t>
          </a:r>
          <a:r>
            <a:rPr lang="en-US" sz="1900" b="1" kern="1200"/>
            <a:t> </a:t>
          </a:r>
          <a:r>
            <a:rPr lang="en-US" sz="1900" kern="1200"/>
            <a:t>account.</a:t>
          </a:r>
        </a:p>
      </dsp:txBody>
      <dsp:txXfrm>
        <a:off x="1325879" y="2872322"/>
        <a:ext cx="4374117" cy="1147947"/>
      </dsp:txXfrm>
    </dsp:sp>
    <dsp:sp modelId="{9C7522BB-39C6-4B9B-AD1E-23F8C92134B6}">
      <dsp:nvSpPr>
        <dsp:cNvPr id="0" name=""/>
        <dsp:cNvSpPr/>
      </dsp:nvSpPr>
      <dsp:spPr>
        <a:xfrm>
          <a:off x="5699996" y="2872322"/>
          <a:ext cx="4018968" cy="1147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491" tIns="121491" rIns="121491" bIns="121491" numCol="1" spcCol="1270" anchor="ctr" anchorCtr="0">
          <a:noAutofit/>
        </a:bodyPr>
        <a:lstStyle/>
        <a:p>
          <a:pPr marL="0" lvl="0" indent="0" algn="l" defTabSz="622300">
            <a:lnSpc>
              <a:spcPct val="100000"/>
            </a:lnSpc>
            <a:spcBef>
              <a:spcPct val="0"/>
            </a:spcBef>
            <a:spcAft>
              <a:spcPct val="35000"/>
            </a:spcAft>
            <a:buNone/>
          </a:pPr>
          <a:r>
            <a:rPr lang="en-US" sz="1400" kern="1200" dirty="0"/>
            <a:t>Initial margin</a:t>
          </a:r>
        </a:p>
        <a:p>
          <a:pPr marL="0" lvl="0" indent="0" algn="l" defTabSz="622300">
            <a:lnSpc>
              <a:spcPct val="100000"/>
            </a:lnSpc>
            <a:spcBef>
              <a:spcPct val="0"/>
            </a:spcBef>
            <a:spcAft>
              <a:spcPct val="35000"/>
            </a:spcAft>
            <a:buNone/>
          </a:pPr>
          <a:r>
            <a:rPr lang="en-US" sz="1400" kern="1200" dirty="0"/>
            <a:t>Maintenance margin</a:t>
          </a:r>
        </a:p>
        <a:p>
          <a:pPr marL="0" lvl="0" indent="0" algn="l" defTabSz="622300">
            <a:lnSpc>
              <a:spcPct val="100000"/>
            </a:lnSpc>
            <a:spcBef>
              <a:spcPct val="0"/>
            </a:spcBef>
            <a:spcAft>
              <a:spcPct val="35000"/>
            </a:spcAft>
            <a:buNone/>
          </a:pPr>
          <a:r>
            <a:rPr lang="en-US" sz="1400" kern="1200" dirty="0"/>
            <a:t>Margin call</a:t>
          </a:r>
        </a:p>
        <a:p>
          <a:pPr marL="0" lvl="0" indent="0" algn="l" defTabSz="622300">
            <a:lnSpc>
              <a:spcPct val="100000"/>
            </a:lnSpc>
            <a:spcBef>
              <a:spcPct val="0"/>
            </a:spcBef>
            <a:spcAft>
              <a:spcPct val="35000"/>
            </a:spcAft>
            <a:buNone/>
          </a:pPr>
          <a:r>
            <a:rPr lang="en-US" sz="1400" kern="1200" dirty="0"/>
            <a:t>Variation margin</a:t>
          </a:r>
        </a:p>
      </dsp:txBody>
      <dsp:txXfrm>
        <a:off x="5699996" y="2872322"/>
        <a:ext cx="4018968" cy="11479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DFD4A7-C2A1-C74F-A973-5F9A167B4112}">
      <dsp:nvSpPr>
        <dsp:cNvPr id="0" name=""/>
        <dsp:cNvSpPr/>
      </dsp:nvSpPr>
      <dsp:spPr>
        <a:xfrm>
          <a:off x="0" y="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0CAC27-02F5-E442-8BE3-0C95993508B0}">
      <dsp:nvSpPr>
        <dsp:cNvPr id="0" name=""/>
        <dsp:cNvSpPr/>
      </dsp:nvSpPr>
      <dsp:spPr>
        <a:xfrm>
          <a:off x="0" y="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By standardizing these contracts and creating an organized market with rules, regulations, and a central clearing facility, the futures markets offer an element of </a:t>
          </a:r>
          <a:r>
            <a:rPr lang="en-US" sz="2000" kern="1200">
              <a:solidFill>
                <a:srgbClr val="FF0000"/>
              </a:solidFill>
            </a:rPr>
            <a:t>liquidity</a:t>
          </a:r>
          <a:r>
            <a:rPr lang="en-US" sz="2000" kern="1200"/>
            <a:t> and </a:t>
          </a:r>
          <a:r>
            <a:rPr lang="en-US" sz="2000" kern="1200">
              <a:solidFill>
                <a:srgbClr val="FF0000"/>
              </a:solidFill>
            </a:rPr>
            <a:t>protection against loss by default.</a:t>
          </a:r>
          <a:endParaRPr lang="en-US" sz="2000" kern="1200" dirty="0">
            <a:solidFill>
              <a:srgbClr val="FF0000"/>
            </a:solidFill>
          </a:endParaRPr>
        </a:p>
      </dsp:txBody>
      <dsp:txXfrm>
        <a:off x="0" y="0"/>
        <a:ext cx="9720072" cy="1005840"/>
      </dsp:txXfrm>
    </dsp:sp>
    <dsp:sp modelId="{F1D31064-4C06-1540-BE8C-5FE12E95365F}">
      <dsp:nvSpPr>
        <dsp:cNvPr id="0" name=""/>
        <dsp:cNvSpPr/>
      </dsp:nvSpPr>
      <dsp:spPr>
        <a:xfrm>
          <a:off x="0" y="100584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378C91-B29D-FE40-99FF-CE022965CD4C}">
      <dsp:nvSpPr>
        <dsp:cNvPr id="0" name=""/>
        <dsp:cNvSpPr/>
      </dsp:nvSpPr>
      <dsp:spPr>
        <a:xfrm>
          <a:off x="0" y="100584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Futures exchanges are </a:t>
          </a:r>
          <a:r>
            <a:rPr lang="en-US" sz="2000" kern="1200">
              <a:solidFill>
                <a:srgbClr val="FF0000"/>
              </a:solidFill>
            </a:rPr>
            <a:t>highly regulated </a:t>
          </a:r>
          <a:r>
            <a:rPr lang="en-US" sz="2000" kern="1200"/>
            <a:t>at the national level in all countries.</a:t>
          </a:r>
          <a:endParaRPr lang="en-US" sz="2000" kern="1200" dirty="0"/>
        </a:p>
      </dsp:txBody>
      <dsp:txXfrm>
        <a:off x="0" y="1005840"/>
        <a:ext cx="9720072" cy="1005840"/>
      </dsp:txXfrm>
    </dsp:sp>
    <dsp:sp modelId="{F4F2A090-F9CA-CA40-9462-A2C95A9A2465}">
      <dsp:nvSpPr>
        <dsp:cNvPr id="0" name=""/>
        <dsp:cNvSpPr/>
      </dsp:nvSpPr>
      <dsp:spPr>
        <a:xfrm>
          <a:off x="0" y="201168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898DB0-0AFA-804C-BE7C-226DD71C3525}">
      <dsp:nvSpPr>
        <dsp:cNvPr id="0" name=""/>
        <dsp:cNvSpPr/>
      </dsp:nvSpPr>
      <dsp:spPr>
        <a:xfrm>
          <a:off x="0" y="201168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Some futures contracts also limit daily price changes. These rules, called </a:t>
          </a:r>
          <a:r>
            <a:rPr lang="en-US" sz="2000" kern="1200">
              <a:solidFill>
                <a:srgbClr val="FF0000"/>
              </a:solidFill>
            </a:rPr>
            <a:t>price limits</a:t>
          </a:r>
          <a:r>
            <a:rPr lang="en-US" sz="2000" kern="1200"/>
            <a:t>, establish a band relative to the previous day’s settlement price within which all trades must occur. </a:t>
          </a:r>
          <a:endParaRPr lang="en-US" sz="2000" kern="1200" dirty="0"/>
        </a:p>
      </dsp:txBody>
      <dsp:txXfrm>
        <a:off x="0" y="2011680"/>
        <a:ext cx="9720072" cy="1005840"/>
      </dsp:txXfrm>
    </dsp:sp>
    <dsp:sp modelId="{282D01C7-5421-FC47-B894-A52C8C71D1AA}">
      <dsp:nvSpPr>
        <dsp:cNvPr id="0" name=""/>
        <dsp:cNvSpPr/>
      </dsp:nvSpPr>
      <dsp:spPr>
        <a:xfrm>
          <a:off x="0" y="3017520"/>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8084A1-529C-284C-949D-7A4361452083}">
      <dsp:nvSpPr>
        <dsp:cNvPr id="0" name=""/>
        <dsp:cNvSpPr/>
      </dsp:nvSpPr>
      <dsp:spPr>
        <a:xfrm>
          <a:off x="0" y="3017520"/>
          <a:ext cx="9720072" cy="100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In other cases, exchanges use what is called a </a:t>
          </a:r>
          <a:r>
            <a:rPr lang="en-US" sz="2000" kern="1200">
              <a:solidFill>
                <a:srgbClr val="FF0000"/>
              </a:solidFill>
            </a:rPr>
            <a:t>circuit breaker </a:t>
          </a:r>
          <a:r>
            <a:rPr lang="en-US" sz="2000" kern="1200"/>
            <a:t>to pause intraday trading for a brief period if a price limit is reached. </a:t>
          </a:r>
          <a:endParaRPr lang="en-US" sz="2000" kern="1200" dirty="0"/>
        </a:p>
      </dsp:txBody>
      <dsp:txXfrm>
        <a:off x="0" y="3017520"/>
        <a:ext cx="9720072" cy="10058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553FE9-FEFD-C54E-A90E-2429DD63DAAA}">
      <dsp:nvSpPr>
        <dsp:cNvPr id="0" name=""/>
        <dsp:cNvSpPr/>
      </dsp:nvSpPr>
      <dsp:spPr>
        <a:xfrm>
          <a:off x="0" y="620124"/>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a:t>
          </a:r>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a:t>
          </a:r>
        </a:p>
      </dsp:txBody>
      <dsp:txXfrm>
        <a:off x="0" y="620124"/>
        <a:ext cx="5641974" cy="1732500"/>
      </dsp:txXfrm>
    </dsp:sp>
    <dsp:sp modelId="{AD19BEF1-0A33-7E4A-8098-9601916D664A}">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call option</a:t>
          </a:r>
        </a:p>
      </dsp:txBody>
      <dsp:txXfrm>
        <a:off x="339740" y="87366"/>
        <a:ext cx="3834098" cy="1065516"/>
      </dsp:txXfrm>
    </dsp:sp>
    <dsp:sp modelId="{39676DB7-2527-3D4F-919C-BDA311CC068B}">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call = MAX (S</a:t>
          </a:r>
          <a:r>
            <a:rPr lang="en-US" sz="2400" kern="1200" baseline="-25000" dirty="0"/>
            <a:t>T</a:t>
          </a:r>
          <a:r>
            <a:rPr lang="en-US" sz="2400" kern="1200" dirty="0"/>
            <a:t>-X,0) – C</a:t>
          </a:r>
          <a:r>
            <a:rPr lang="en-US" sz="2400" kern="1200" baseline="-25000" dirty="0"/>
            <a:t>0</a:t>
          </a:r>
          <a:endParaRPr lang="en-US" sz="2400" kern="1200" dirty="0"/>
        </a:p>
        <a:p>
          <a:pPr marL="228600" lvl="1" indent="-228600" algn="l" defTabSz="1066800">
            <a:lnSpc>
              <a:spcPct val="90000"/>
            </a:lnSpc>
            <a:spcBef>
              <a:spcPct val="0"/>
            </a:spcBef>
            <a:spcAft>
              <a:spcPct val="15000"/>
            </a:spcAft>
            <a:buChar char="•"/>
          </a:pPr>
          <a:r>
            <a:rPr lang="en-US" sz="2400" kern="1200" dirty="0"/>
            <a:t>Short call = - MAX (S</a:t>
          </a:r>
          <a:r>
            <a:rPr lang="en-US" sz="2400" kern="1200" baseline="-25000" dirty="0"/>
            <a:t>T</a:t>
          </a:r>
          <a:r>
            <a:rPr lang="en-US" sz="2400" kern="1200" dirty="0"/>
            <a:t>-X,0) + C</a:t>
          </a:r>
          <a:r>
            <a:rPr lang="en-US" sz="2400" kern="1200" baseline="-25000" dirty="0"/>
            <a:t>0</a:t>
          </a:r>
          <a:endParaRPr lang="en-US" sz="2400" kern="1200" dirty="0"/>
        </a:p>
      </dsp:txBody>
      <dsp:txXfrm>
        <a:off x="0" y="3159025"/>
        <a:ext cx="5641974" cy="1732500"/>
      </dsp:txXfrm>
    </dsp:sp>
    <dsp:sp modelId="{37DE697B-0EEF-754F-93A2-A1713E19818D}">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call option</a:t>
          </a:r>
        </a:p>
      </dsp:txBody>
      <dsp:txXfrm>
        <a:off x="339740" y="2626267"/>
        <a:ext cx="3834098" cy="10655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C8A11-C178-174B-A90E-94FC6E8238AC}">
      <dsp:nvSpPr>
        <dsp:cNvPr id="0" name=""/>
        <dsp:cNvSpPr/>
      </dsp:nvSpPr>
      <dsp:spPr>
        <a:xfrm>
          <a:off x="0" y="518440"/>
          <a:ext cx="5641974" cy="17325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a:t>
          </a:r>
        </a:p>
      </dsp:txBody>
      <dsp:txXfrm>
        <a:off x="0" y="518440"/>
        <a:ext cx="5641974" cy="1732500"/>
      </dsp:txXfrm>
    </dsp:sp>
    <dsp:sp modelId="{DBB0D78E-D296-DF44-BA66-866DC8AD8E63}">
      <dsp:nvSpPr>
        <dsp:cNvPr id="0" name=""/>
        <dsp:cNvSpPr/>
      </dsp:nvSpPr>
      <dsp:spPr>
        <a:xfrm>
          <a:off x="282098" y="29724"/>
          <a:ext cx="3949382" cy="118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Payoff of put option</a:t>
          </a:r>
        </a:p>
      </dsp:txBody>
      <dsp:txXfrm>
        <a:off x="339740" y="87366"/>
        <a:ext cx="3834098" cy="1065516"/>
      </dsp:txXfrm>
    </dsp:sp>
    <dsp:sp modelId="{4BF97894-1F0A-9048-A4E4-06204E2B9034}">
      <dsp:nvSpPr>
        <dsp:cNvPr id="0" name=""/>
        <dsp:cNvSpPr/>
      </dsp:nvSpPr>
      <dsp:spPr>
        <a:xfrm>
          <a:off x="0" y="3159025"/>
          <a:ext cx="5641974" cy="1732500"/>
        </a:xfrm>
        <a:prstGeom prst="rect">
          <a:avLst/>
        </a:prstGeom>
        <a:solidFill>
          <a:schemeClr val="lt1">
            <a:alpha val="90000"/>
            <a:hueOff val="0"/>
            <a:satOff val="0"/>
            <a:lumOff val="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7880" tIns="833120" rIns="43788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Long put = MAX (X-S</a:t>
          </a:r>
          <a:r>
            <a:rPr lang="en-US" sz="2400" kern="1200" baseline="-25000" dirty="0"/>
            <a:t>T</a:t>
          </a:r>
          <a:r>
            <a:rPr lang="en-US" sz="2400" kern="1200" dirty="0"/>
            <a:t>,0) – P</a:t>
          </a:r>
          <a:r>
            <a:rPr lang="en-US" sz="2400" kern="1200" baseline="-25000" dirty="0"/>
            <a:t>0</a:t>
          </a:r>
        </a:p>
        <a:p>
          <a:pPr marL="228600" lvl="1" indent="-228600" algn="l" defTabSz="1066800">
            <a:lnSpc>
              <a:spcPct val="90000"/>
            </a:lnSpc>
            <a:spcBef>
              <a:spcPct val="0"/>
            </a:spcBef>
            <a:spcAft>
              <a:spcPct val="15000"/>
            </a:spcAft>
            <a:buChar char="•"/>
          </a:pPr>
          <a:r>
            <a:rPr lang="en-US" sz="2400" kern="1200" dirty="0"/>
            <a:t>Short put = - MAX (X-S</a:t>
          </a:r>
          <a:r>
            <a:rPr lang="en-US" sz="2400" kern="1200" baseline="-25000" dirty="0"/>
            <a:t>T</a:t>
          </a:r>
          <a:r>
            <a:rPr lang="en-US" sz="2400" kern="1200" dirty="0"/>
            <a:t>,0) + P</a:t>
          </a:r>
          <a:r>
            <a:rPr lang="en-US" sz="2400" kern="1200" baseline="-25000" dirty="0"/>
            <a:t>0</a:t>
          </a:r>
        </a:p>
      </dsp:txBody>
      <dsp:txXfrm>
        <a:off x="0" y="3159025"/>
        <a:ext cx="5641974" cy="1732500"/>
      </dsp:txXfrm>
    </dsp:sp>
    <dsp:sp modelId="{177DBB82-8603-5B4D-80D5-2E4B066B6446}">
      <dsp:nvSpPr>
        <dsp:cNvPr id="0" name=""/>
        <dsp:cNvSpPr/>
      </dsp:nvSpPr>
      <dsp:spPr>
        <a:xfrm>
          <a:off x="282098" y="2568625"/>
          <a:ext cx="3949382" cy="118080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77" tIns="0" rIns="149277" bIns="0" numCol="1" spcCol="1270" anchor="ctr" anchorCtr="0">
          <a:noAutofit/>
        </a:bodyPr>
        <a:lstStyle/>
        <a:p>
          <a:pPr marL="0" lvl="0" indent="0" algn="l" defTabSz="1422400">
            <a:lnSpc>
              <a:spcPct val="90000"/>
            </a:lnSpc>
            <a:spcBef>
              <a:spcPct val="0"/>
            </a:spcBef>
            <a:spcAft>
              <a:spcPct val="35000"/>
            </a:spcAft>
            <a:buNone/>
          </a:pPr>
          <a:r>
            <a:rPr lang="en-US" sz="3200" kern="1200" dirty="0"/>
            <a:t>Profit of put option</a:t>
          </a:r>
        </a:p>
      </dsp:txBody>
      <dsp:txXfrm>
        <a:off x="339740" y="2626267"/>
        <a:ext cx="3834098" cy="106551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5E6578-71B4-8F41-86A3-6F984CF230C4}">
      <dsp:nvSpPr>
        <dsp:cNvPr id="0" name=""/>
        <dsp:cNvSpPr/>
      </dsp:nvSpPr>
      <dsp:spPr>
        <a:xfrm>
          <a:off x="0" y="49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9BCA72-063D-294E-963B-9CE714AEC730}">
      <dsp:nvSpPr>
        <dsp:cNvPr id="0" name=""/>
        <dsp:cNvSpPr/>
      </dsp:nvSpPr>
      <dsp:spPr>
        <a:xfrm>
          <a:off x="0" y="49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4. VFO’s market strategist is considering a six-month call option strategy on the</a:t>
          </a:r>
          <a:endParaRPr lang="en-US" sz="2000" kern="1200"/>
        </a:p>
      </dsp:txBody>
      <dsp:txXfrm>
        <a:off x="0" y="491"/>
        <a:ext cx="9720072" cy="446930"/>
      </dsp:txXfrm>
    </dsp:sp>
    <dsp:sp modelId="{87CE8B83-8C8B-E746-99EB-B0462A111C0A}">
      <dsp:nvSpPr>
        <dsp:cNvPr id="0" name=""/>
        <dsp:cNvSpPr/>
      </dsp:nvSpPr>
      <dsp:spPr>
        <a:xfrm>
          <a:off x="0" y="447421"/>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AEB0F3-C483-9E46-A1D9-4C892D27E299}">
      <dsp:nvSpPr>
        <dsp:cNvPr id="0" name=""/>
        <dsp:cNvSpPr/>
      </dsp:nvSpPr>
      <dsp:spPr>
        <a:xfrm>
          <a:off x="0" y="447421"/>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NIFTY 50 benchmark Indian stock market index to increase broad market equity</a:t>
          </a:r>
          <a:endParaRPr lang="en-US" sz="2000" kern="1200"/>
        </a:p>
      </dsp:txBody>
      <dsp:txXfrm>
        <a:off x="0" y="447421"/>
        <a:ext cx="9720072" cy="446930"/>
      </dsp:txXfrm>
    </dsp:sp>
    <dsp:sp modelId="{800CB01C-1115-1144-9A90-E1F38459EBC1}">
      <dsp:nvSpPr>
        <dsp:cNvPr id="0" name=""/>
        <dsp:cNvSpPr/>
      </dsp:nvSpPr>
      <dsp:spPr>
        <a:xfrm>
          <a:off x="0" y="894352"/>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7ADBA0-09F2-254D-AC3E-760E8BAA84FD}">
      <dsp:nvSpPr>
        <dsp:cNvPr id="0" name=""/>
        <dsp:cNvSpPr/>
      </dsp:nvSpPr>
      <dsp:spPr>
        <a:xfrm>
          <a:off x="0" y="894352"/>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exposure. The NIFTY 50 price today is INR15,200, and the strategist observes</a:t>
          </a:r>
          <a:endParaRPr lang="en-US" sz="2000" kern="1200"/>
        </a:p>
      </dsp:txBody>
      <dsp:txXfrm>
        <a:off x="0" y="894352"/>
        <a:ext cx="9720072" cy="446930"/>
      </dsp:txXfrm>
    </dsp:sp>
    <dsp:sp modelId="{C57CFD59-4DFB-6747-8EC3-91AA5CC707FD}">
      <dsp:nvSpPr>
        <dsp:cNvPr id="0" name=""/>
        <dsp:cNvSpPr/>
      </dsp:nvSpPr>
      <dsp:spPr>
        <a:xfrm>
          <a:off x="0" y="1341283"/>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806072-7139-0643-9FBC-3AC5535BE9B6}">
      <dsp:nvSpPr>
        <dsp:cNvPr id="0" name=""/>
        <dsp:cNvSpPr/>
      </dsp:nvSpPr>
      <dsp:spPr>
        <a:xfrm>
          <a:off x="0" y="1341283"/>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that a call option with a INR16,000 exercise price (X) is trading at a premium of</a:t>
          </a:r>
          <a:endParaRPr lang="en-US" sz="2000" kern="1200"/>
        </a:p>
      </dsp:txBody>
      <dsp:txXfrm>
        <a:off x="0" y="1341283"/>
        <a:ext cx="9720072" cy="446930"/>
      </dsp:txXfrm>
    </dsp:sp>
    <dsp:sp modelId="{FEE6EFCE-3736-6247-A7B8-8D5971B9A515}">
      <dsp:nvSpPr>
        <dsp:cNvPr id="0" name=""/>
        <dsp:cNvSpPr/>
      </dsp:nvSpPr>
      <dsp:spPr>
        <a:xfrm>
          <a:off x="0" y="1788214"/>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B0FF9F-114A-9B44-8298-476047822BBE}">
      <dsp:nvSpPr>
        <dsp:cNvPr id="0" name=""/>
        <dsp:cNvSpPr/>
      </dsp:nvSpPr>
      <dsp:spPr>
        <a:xfrm>
          <a:off x="0" y="1788214"/>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INR1,500. Which of the following represents the payoff and profit of this strategy</a:t>
          </a:r>
          <a:endParaRPr lang="en-US" sz="2000" kern="1200"/>
        </a:p>
      </dsp:txBody>
      <dsp:txXfrm>
        <a:off x="0" y="1788214"/>
        <a:ext cx="9720072" cy="446930"/>
      </dsp:txXfrm>
    </dsp:sp>
    <dsp:sp modelId="{B4D9221B-98A6-9F41-A719-8A29EB29545C}">
      <dsp:nvSpPr>
        <dsp:cNvPr id="0" name=""/>
        <dsp:cNvSpPr/>
      </dsp:nvSpPr>
      <dsp:spPr>
        <a:xfrm>
          <a:off x="0" y="2235145"/>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6E091F-C4B3-2145-A79D-FDA1F0CADF90}">
      <dsp:nvSpPr>
        <dsp:cNvPr id="0" name=""/>
        <dsp:cNvSpPr/>
      </dsp:nvSpPr>
      <dsp:spPr>
        <a:xfrm>
          <a:off x="0" y="2235145"/>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just prior to maturity if the NIFTY 50 is trading at INR16,500?</a:t>
          </a:r>
          <a:endParaRPr lang="en-US" sz="2000" kern="1200"/>
        </a:p>
      </dsp:txBody>
      <dsp:txXfrm>
        <a:off x="0" y="2235145"/>
        <a:ext cx="9720072" cy="446930"/>
      </dsp:txXfrm>
    </dsp:sp>
    <dsp:sp modelId="{B0179B82-0311-494E-8363-84BD8752E933}">
      <dsp:nvSpPr>
        <dsp:cNvPr id="0" name=""/>
        <dsp:cNvSpPr/>
      </dsp:nvSpPr>
      <dsp:spPr>
        <a:xfrm>
          <a:off x="0" y="2682076"/>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9ED4CD-05FB-D440-AFED-44A50ADA34F9}">
      <dsp:nvSpPr>
        <dsp:cNvPr id="0" name=""/>
        <dsp:cNvSpPr/>
      </dsp:nvSpPr>
      <dsp:spPr>
        <a:xfrm>
          <a:off x="0" y="2682076"/>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A. Payoff is INR500; profit is –INR1,000.</a:t>
          </a:r>
        </a:p>
      </dsp:txBody>
      <dsp:txXfrm>
        <a:off x="0" y="2682076"/>
        <a:ext cx="9720072" cy="446930"/>
      </dsp:txXfrm>
    </dsp:sp>
    <dsp:sp modelId="{331BFEFF-A90A-7E46-8C7F-8D6076781A9B}">
      <dsp:nvSpPr>
        <dsp:cNvPr id="0" name=""/>
        <dsp:cNvSpPr/>
      </dsp:nvSpPr>
      <dsp:spPr>
        <a:xfrm>
          <a:off x="0" y="3129007"/>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98A6C8-A174-B646-9810-E869337D95D9}">
      <dsp:nvSpPr>
        <dsp:cNvPr id="0" name=""/>
        <dsp:cNvSpPr/>
      </dsp:nvSpPr>
      <dsp:spPr>
        <a:xfrm>
          <a:off x="0" y="3129007"/>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B. Payoff is INR1,300; profit is INR800.</a:t>
          </a:r>
        </a:p>
      </dsp:txBody>
      <dsp:txXfrm>
        <a:off x="0" y="3129007"/>
        <a:ext cx="9720072" cy="446930"/>
      </dsp:txXfrm>
    </dsp:sp>
    <dsp:sp modelId="{F2B17806-9008-DE42-8911-93D3B9F2E93F}">
      <dsp:nvSpPr>
        <dsp:cNvPr id="0" name=""/>
        <dsp:cNvSpPr/>
      </dsp:nvSpPr>
      <dsp:spPr>
        <a:xfrm>
          <a:off x="0" y="3575938"/>
          <a:ext cx="9720072"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360E6D-35D6-424C-A005-98C8B8B022BB}">
      <dsp:nvSpPr>
        <dsp:cNvPr id="0" name=""/>
        <dsp:cNvSpPr/>
      </dsp:nvSpPr>
      <dsp:spPr>
        <a:xfrm>
          <a:off x="0" y="3575938"/>
          <a:ext cx="9720072" cy="446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C. Payoff is INR1,300; profit is INR500.</a:t>
          </a:r>
        </a:p>
      </dsp:txBody>
      <dsp:txXfrm>
        <a:off x="0" y="3575938"/>
        <a:ext cx="9720072" cy="4469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CC8781-3C9F-4264-99BB-ED28CDB1013C}">
      <dsp:nvSpPr>
        <dsp:cNvPr id="0" name=""/>
        <dsp:cNvSpPr/>
      </dsp:nvSpPr>
      <dsp:spPr>
        <a:xfrm>
          <a:off x="0" y="491"/>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6BE149-99D9-4087-8412-E28EE8AE274A}">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947554-91E8-422E-A8FD-596395A4DF03}">
      <dsp:nvSpPr>
        <dsp:cNvPr id="0" name=""/>
        <dsp:cNvSpPr/>
      </dsp:nvSpPr>
      <dsp:spPr>
        <a:xfrm>
          <a:off x="1327384" y="491"/>
          <a:ext cx="8392688"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Definition : A credit derivative is a class of derivative contracts between two parties, a credit protection buyer and a credit protection seller, in which the latter provides protection to the former against a specific credit loss.</a:t>
          </a:r>
        </a:p>
      </dsp:txBody>
      <dsp:txXfrm>
        <a:off x="1327384" y="491"/>
        <a:ext cx="8392688" cy="1149250"/>
      </dsp:txXfrm>
    </dsp:sp>
    <dsp:sp modelId="{FF6FD909-8169-4664-B6AA-9514CA168A08}">
      <dsp:nvSpPr>
        <dsp:cNvPr id="0" name=""/>
        <dsp:cNvSpPr/>
      </dsp:nvSpPr>
      <dsp:spPr>
        <a:xfrm>
          <a:off x="0" y="1437054"/>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7095A6-A150-49D1-ABD5-4759FD1060B0}">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671030-CE39-49C4-ADB6-0F88C3A7F574}">
      <dsp:nvSpPr>
        <dsp:cNvPr id="0" name=""/>
        <dsp:cNvSpPr/>
      </dsp:nvSpPr>
      <dsp:spPr>
        <a:xfrm>
          <a:off x="1327384" y="1437054"/>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Buyer:</a:t>
          </a:r>
          <a:r>
            <a:rPr lang="zh-CN" sz="1900" kern="1200"/>
            <a:t>面临信用风险，买入信用保护</a:t>
          </a:r>
          <a:endParaRPr lang="en-US" sz="1900" kern="1200"/>
        </a:p>
      </dsp:txBody>
      <dsp:txXfrm>
        <a:off x="1327384" y="1437054"/>
        <a:ext cx="4374032" cy="1149250"/>
      </dsp:txXfrm>
    </dsp:sp>
    <dsp:sp modelId="{38BD3FE1-2505-4F00-9CE0-C60E477E19E1}">
      <dsp:nvSpPr>
        <dsp:cNvPr id="0" name=""/>
        <dsp:cNvSpPr/>
      </dsp:nvSpPr>
      <dsp:spPr>
        <a:xfrm>
          <a:off x="5701417" y="1437054"/>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债券持有人，发放贷款机构</a:t>
          </a:r>
          <a:endParaRPr lang="en-US" sz="1500" kern="1200"/>
        </a:p>
      </dsp:txBody>
      <dsp:txXfrm>
        <a:off x="5701417" y="1437054"/>
        <a:ext cx="4018655" cy="1149250"/>
      </dsp:txXfrm>
    </dsp:sp>
    <dsp:sp modelId="{E581BDB8-4055-438B-8154-0FF7E7EA7A8D}">
      <dsp:nvSpPr>
        <dsp:cNvPr id="0" name=""/>
        <dsp:cNvSpPr/>
      </dsp:nvSpPr>
      <dsp:spPr>
        <a:xfrm>
          <a:off x="0" y="2873618"/>
          <a:ext cx="97200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C44B9D-B5E9-4B50-B861-F3B8A18B34D2}">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D9E860-1BC5-4ABA-8040-1DBCF161B08E}">
      <dsp:nvSpPr>
        <dsp:cNvPr id="0" name=""/>
        <dsp:cNvSpPr/>
      </dsp:nvSpPr>
      <dsp:spPr>
        <a:xfrm>
          <a:off x="1327384" y="2873618"/>
          <a:ext cx="4374032"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44550">
            <a:lnSpc>
              <a:spcPct val="100000"/>
            </a:lnSpc>
            <a:spcBef>
              <a:spcPct val="0"/>
            </a:spcBef>
            <a:spcAft>
              <a:spcPct val="35000"/>
            </a:spcAft>
            <a:buNone/>
          </a:pPr>
          <a:r>
            <a:rPr lang="en-US" sz="1900" kern="1200"/>
            <a:t>Seller:</a:t>
          </a:r>
          <a:r>
            <a:rPr lang="zh-CN" sz="1900" kern="1200"/>
            <a:t>卖出信用保护</a:t>
          </a:r>
          <a:endParaRPr lang="en-US" sz="1900" kern="1200"/>
        </a:p>
      </dsp:txBody>
      <dsp:txXfrm>
        <a:off x="1327384" y="2873618"/>
        <a:ext cx="4374032" cy="1149250"/>
      </dsp:txXfrm>
    </dsp:sp>
    <dsp:sp modelId="{C4C89762-2EDE-4ADA-AF8A-9602244A70C2}">
      <dsp:nvSpPr>
        <dsp:cNvPr id="0" name=""/>
        <dsp:cNvSpPr/>
      </dsp:nvSpPr>
      <dsp:spPr>
        <a:xfrm>
          <a:off x="5701417" y="2873618"/>
          <a:ext cx="4018655"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666750">
            <a:lnSpc>
              <a:spcPct val="100000"/>
            </a:lnSpc>
            <a:spcBef>
              <a:spcPct val="0"/>
            </a:spcBef>
            <a:spcAft>
              <a:spcPct val="35000"/>
            </a:spcAft>
            <a:buNone/>
          </a:pPr>
          <a:r>
            <a:rPr lang="zh-CN" sz="1500" kern="1200"/>
            <a:t>各类金融机构（保险公司，券商）</a:t>
          </a:r>
          <a:endParaRPr lang="en-US" sz="1500" kern="1200"/>
        </a:p>
      </dsp:txBody>
      <dsp:txXfrm>
        <a:off x="5701417" y="2873618"/>
        <a:ext cx="4018655" cy="114925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8T14:10:41.966"/>
    </inkml:context>
    <inkml:brush xml:id="br0">
      <inkml:brushProperty name="width" value="0.08571" units="cm"/>
      <inkml:brushProperty name="height" value="0.08571" units="cm"/>
      <inkml:brushProperty name="color" value="#E71224"/>
    </inkml:brush>
  </inkml:definitions>
  <inkml:trace contextRef="#ctx0" brushRef="#br0">1 1 10776,'0'0'0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34:35.209"/>
    </inkml:context>
    <inkml:brush xml:id="br0">
      <inkml:brushProperty name="width" value="0.08571" units="cm"/>
      <inkml:brushProperty name="height" value="0.08571" units="cm"/>
      <inkml:brushProperty name="color" value="#E71224"/>
    </inkml:brush>
  </inkml:definitions>
  <inkml:trace contextRef="#ctx0" brushRef="#br0">1 0 6283,'1'5'78,"0"-1"-123,-1-4 23,0 50-113,0-24-290,0 38 425,0-39 0,0-13 0,0-4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3:46:11.126"/>
    </inkml:context>
    <inkml:brush xml:id="br0">
      <inkml:brushProperty name="width" value="0.08571" units="cm"/>
      <inkml:brushProperty name="height" value="0.08571" units="cm"/>
      <inkml:brushProperty name="color" value="#E71224"/>
    </inkml:brush>
  </inkml:definitions>
  <inkml:trace contextRef="#ctx0" brushRef="#br0">0 0 6641,'0'0'0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lgn="l">
              <a:defRPr/>
            </a:lvl1pPr>
          </a:lstStyle>
          <a:p>
            <a:fld id="{B61BEF0D-F0BB-DE4B-95CE-6DB70DBA9567}" type="datetimeFigureOut">
              <a:rPr lang="en-US" smtClean="0"/>
              <a:pPr/>
              <a:t>8/25/2022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1305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32013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013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28233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zh-CN" altLang="en-US"/>
              <a:t>单击此处编辑母版标题样式</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8/25/2022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527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8/25/2022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20681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02412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zh-CN" altLang="en-US"/>
              <a:t>单击此处编辑母版文本样式</a:t>
            </a:r>
          </a:p>
        </p:txBody>
      </p:sp>
      <p:sp>
        <p:nvSpPr>
          <p:cNvPr id="6" name="Content Placeholder 5"/>
          <p:cNvSpPr>
            <a:spLocks noGrp="1"/>
          </p:cNvSpPr>
          <p:nvPr>
            <p:ph sz="quarter" idx="4"/>
          </p:nvPr>
        </p:nvSpPr>
        <p:spPr>
          <a:xfrm>
            <a:off x="599088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8/25/2022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65047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8/25/2022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4314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8/25/2022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9021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zh-CN" altLang="en-US"/>
              <a:t>单击此处编辑母版标题样式</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8/25/2022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706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8/25/2022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406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61BEF0D-F0BB-DE4B-95CE-6DB70DBA9567}" type="datetimeFigureOut">
              <a:rPr lang="en-US" smtClean="0"/>
              <a:pPr/>
              <a:t>8/25/2022</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57F1E4F-1CFF-5643-939E-217C01CDF565}"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3020978"/>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customXml" Target="../ink/ink2.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image" Target="../media/image90.png"/><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customXml" Target="../ink/ink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27" Type="http://schemas.openxmlformats.org/officeDocument/2006/relationships/image" Target="../media/image50.png"/></Relationships>
</file>

<file path=ppt/slides/_rels/slide4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5F58A-6428-4846-9BD8-090040EFE2E2}"/>
              </a:ext>
            </a:extLst>
          </p:cNvPr>
          <p:cNvSpPr>
            <a:spLocks noGrp="1"/>
          </p:cNvSpPr>
          <p:nvPr>
            <p:ph type="title"/>
          </p:nvPr>
        </p:nvSpPr>
        <p:spPr>
          <a:xfrm>
            <a:off x="1024128" y="585216"/>
            <a:ext cx="6066818" cy="1499616"/>
          </a:xfrm>
        </p:spPr>
        <p:txBody>
          <a:bodyPr>
            <a:normAutofit/>
          </a:bodyPr>
          <a:lstStyle/>
          <a:p>
            <a:r>
              <a:rPr lang="en-US" dirty="0"/>
              <a:t>Derivatives</a:t>
            </a:r>
            <a:br>
              <a:rPr lang="en-US" dirty="0"/>
            </a:br>
            <a:r>
              <a:rPr lang="en-US" altLang="zh-CN" sz="3600" dirty="0"/>
              <a:t>Definition of derivatives</a:t>
            </a:r>
            <a:endParaRPr lang="en-US" sz="3600" dirty="0"/>
          </a:p>
        </p:txBody>
      </p:sp>
      <p:sp>
        <p:nvSpPr>
          <p:cNvPr id="3" name="Content Placeholder 2">
            <a:extLst>
              <a:ext uri="{FF2B5EF4-FFF2-40B4-BE49-F238E27FC236}">
                <a16:creationId xmlns:a16="http://schemas.microsoft.com/office/drawing/2014/main" id="{2CEA9521-AF57-465A-AA69-44B5F5A7AB6C}"/>
              </a:ext>
            </a:extLst>
          </p:cNvPr>
          <p:cNvSpPr>
            <a:spLocks noGrp="1"/>
          </p:cNvSpPr>
          <p:nvPr>
            <p:ph idx="1"/>
          </p:nvPr>
        </p:nvSpPr>
        <p:spPr>
          <a:xfrm>
            <a:off x="1024128" y="2286000"/>
            <a:ext cx="6066818" cy="4023360"/>
          </a:xfrm>
        </p:spPr>
        <p:txBody>
          <a:bodyPr>
            <a:normAutofit/>
          </a:bodyPr>
          <a:lstStyle/>
          <a:p>
            <a:r>
              <a:rPr lang="en" altLang="zh-CN" dirty="0"/>
              <a:t>A derivative</a:t>
            </a:r>
            <a:r>
              <a:rPr lang="en" altLang="zh-CN" b="1" dirty="0"/>
              <a:t> </a:t>
            </a:r>
            <a:r>
              <a:rPr lang="en" altLang="zh-CN" dirty="0"/>
              <a:t>is a financial instrument that derives its value from the performance of an underlying asset. </a:t>
            </a:r>
          </a:p>
          <a:p>
            <a:endParaRPr lang="en-US" dirty="0"/>
          </a:p>
        </p:txBody>
      </p:sp>
      <p:pic>
        <p:nvPicPr>
          <p:cNvPr id="5" name="Picture 4" descr="Graph on document with pen">
            <a:extLst>
              <a:ext uri="{FF2B5EF4-FFF2-40B4-BE49-F238E27FC236}">
                <a16:creationId xmlns:a16="http://schemas.microsoft.com/office/drawing/2014/main" id="{F5700743-5E02-EA75-16C2-C6DB0B080663}"/>
              </a:ext>
            </a:extLst>
          </p:cNvPr>
          <p:cNvPicPr>
            <a:picLocks noChangeAspect="1"/>
          </p:cNvPicPr>
          <p:nvPr/>
        </p:nvPicPr>
        <p:blipFill rotWithShape="1">
          <a:blip r:embed="rId2"/>
          <a:srcRect l="34852" r="19988" b="-1"/>
          <a:stretch/>
        </p:blipFill>
        <p:spPr>
          <a:xfrm>
            <a:off x="7552266" y="10"/>
            <a:ext cx="4639733" cy="6857990"/>
          </a:xfrm>
          <a:prstGeom prst="rect">
            <a:avLst/>
          </a:prstGeom>
        </p:spPr>
      </p:pic>
    </p:spTree>
    <p:extLst>
      <p:ext uri="{BB962C8B-B14F-4D97-AF65-F5344CB8AC3E}">
        <p14:creationId xmlns:p14="http://schemas.microsoft.com/office/powerpoint/2010/main" val="1581527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dirty="0"/>
              <a:t>Futures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u="sng" dirty="0">
                <a:solidFill>
                  <a:srgbClr val="FF0000"/>
                </a:solidFill>
              </a:rPr>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45D341F0-32B3-CBAD-7D67-3294B55F2A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80005891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36A6B-6E55-4FD0-8260-0BEFE68F4514}"/>
              </a:ext>
            </a:extLst>
          </p:cNvPr>
          <p:cNvSpPr>
            <a:spLocks noGrp="1"/>
          </p:cNvSpPr>
          <p:nvPr>
            <p:ph type="title"/>
          </p:nvPr>
        </p:nvSpPr>
        <p:spPr/>
        <p:txBody>
          <a:bodyPr>
            <a:normAutofit/>
          </a:bodyPr>
          <a:lstStyle/>
          <a:p>
            <a:r>
              <a:rPr lang="en-US" sz="4000" dirty="0"/>
              <a:t>The</a:t>
            </a:r>
            <a:r>
              <a:rPr lang="zh-CN" altLang="en-US" sz="4000" dirty="0"/>
              <a:t> </a:t>
            </a:r>
            <a:r>
              <a:rPr lang="en-US" altLang="zh-CN" sz="4000" dirty="0"/>
              <a:t>purposes</a:t>
            </a:r>
            <a:r>
              <a:rPr lang="zh-CN" altLang="en-US" sz="4000" dirty="0"/>
              <a:t> </a:t>
            </a:r>
            <a:r>
              <a:rPr lang="en-US" altLang="zh-CN" sz="4000" dirty="0"/>
              <a:t>and</a:t>
            </a:r>
            <a:r>
              <a:rPr lang="zh-CN" altLang="en-US" sz="4000" dirty="0"/>
              <a:t> </a:t>
            </a:r>
            <a:r>
              <a:rPr lang="en-US" altLang="zh-CN" sz="4000" dirty="0"/>
              <a:t>benefits</a:t>
            </a:r>
            <a:r>
              <a:rPr lang="zh-CN" altLang="en-US" sz="4000" dirty="0"/>
              <a:t> </a:t>
            </a:r>
            <a:r>
              <a:rPr lang="en-US" altLang="zh-CN" sz="4000" dirty="0"/>
              <a:t>of</a:t>
            </a:r>
            <a:r>
              <a:rPr lang="zh-CN" altLang="en-US" sz="4000" dirty="0"/>
              <a:t> </a:t>
            </a:r>
            <a:r>
              <a:rPr lang="en-US" altLang="zh-CN" sz="4000" dirty="0"/>
              <a:t>derivatives</a:t>
            </a:r>
            <a:endParaRPr lang="en-US" sz="4000" dirty="0"/>
          </a:p>
        </p:txBody>
      </p:sp>
      <p:sp>
        <p:nvSpPr>
          <p:cNvPr id="3" name="Content Placeholder 2">
            <a:extLst>
              <a:ext uri="{FF2B5EF4-FFF2-40B4-BE49-F238E27FC236}">
                <a16:creationId xmlns:a16="http://schemas.microsoft.com/office/drawing/2014/main" id="{CF2F7B16-0AF8-4000-9305-F75458652CC6}"/>
              </a:ext>
            </a:extLst>
          </p:cNvPr>
          <p:cNvSpPr>
            <a:spLocks noGrp="1"/>
          </p:cNvSpPr>
          <p:nvPr>
            <p:ph idx="1"/>
          </p:nvPr>
        </p:nvSpPr>
        <p:spPr/>
        <p:txBody>
          <a:bodyPr/>
          <a:lstStyle/>
          <a:p>
            <a:r>
              <a:rPr lang="en-US" dirty="0"/>
              <a:t>The origin of modern futures markets is the creation of the Chicago board of trade in 1848.</a:t>
            </a:r>
          </a:p>
          <a:p>
            <a:r>
              <a:rPr lang="en-US" dirty="0"/>
              <a:t>‘To-arrive’ contract</a:t>
            </a:r>
          </a:p>
          <a:p>
            <a:endParaRPr lang="en-US" dirty="0"/>
          </a:p>
        </p:txBody>
      </p:sp>
    </p:spTree>
    <p:extLst>
      <p:ext uri="{BB962C8B-B14F-4D97-AF65-F5344CB8AC3E}">
        <p14:creationId xmlns:p14="http://schemas.microsoft.com/office/powerpoint/2010/main" val="8107416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F1C53-E728-4CBB-B42E-401BAB534833}"/>
              </a:ext>
            </a:extLst>
          </p:cNvPr>
          <p:cNvSpPr>
            <a:spLocks noGrp="1"/>
          </p:cNvSpPr>
          <p:nvPr>
            <p:ph type="title"/>
          </p:nvPr>
        </p:nvSpPr>
        <p:spPr/>
        <p:txBody>
          <a:bodyPr>
            <a:normAutofit/>
          </a:bodyPr>
          <a:lstStyle/>
          <a:p>
            <a:r>
              <a:rPr lang="en-US" sz="4000" dirty="0"/>
              <a:t>The</a:t>
            </a:r>
            <a:r>
              <a:rPr lang="zh-CN" altLang="en-US" sz="4000" dirty="0"/>
              <a:t> </a:t>
            </a:r>
            <a:r>
              <a:rPr lang="en-US" altLang="zh-CN" sz="4000" dirty="0"/>
              <a:t>purposes</a:t>
            </a:r>
            <a:r>
              <a:rPr lang="zh-CN" altLang="en-US" sz="4000" dirty="0"/>
              <a:t> </a:t>
            </a:r>
            <a:r>
              <a:rPr lang="en-US" altLang="zh-CN" sz="4000" dirty="0"/>
              <a:t>and</a:t>
            </a:r>
            <a:r>
              <a:rPr lang="zh-CN" altLang="en-US" sz="4000" dirty="0"/>
              <a:t> </a:t>
            </a:r>
            <a:r>
              <a:rPr lang="en-US" altLang="zh-CN" sz="4000" dirty="0"/>
              <a:t>benefits</a:t>
            </a:r>
            <a:r>
              <a:rPr lang="zh-CN" altLang="en-US" sz="4000" dirty="0"/>
              <a:t> </a:t>
            </a:r>
            <a:r>
              <a:rPr lang="en-US" altLang="zh-CN" sz="4000" dirty="0"/>
              <a:t>of</a:t>
            </a:r>
            <a:r>
              <a:rPr lang="zh-CN" altLang="en-US" sz="4000" dirty="0"/>
              <a:t> </a:t>
            </a:r>
            <a:r>
              <a:rPr lang="en-US" altLang="zh-CN" sz="4000" dirty="0"/>
              <a:t>derivatives</a:t>
            </a:r>
            <a:endParaRPr lang="en-US" sz="4000" dirty="0"/>
          </a:p>
        </p:txBody>
      </p:sp>
      <p:sp>
        <p:nvSpPr>
          <p:cNvPr id="3" name="Content Placeholder 2">
            <a:extLst>
              <a:ext uri="{FF2B5EF4-FFF2-40B4-BE49-F238E27FC236}">
                <a16:creationId xmlns:a16="http://schemas.microsoft.com/office/drawing/2014/main" id="{7A1D6DA6-953B-4B3D-BBAF-2BF3840CE174}"/>
              </a:ext>
            </a:extLst>
          </p:cNvPr>
          <p:cNvSpPr>
            <a:spLocks noGrp="1"/>
          </p:cNvSpPr>
          <p:nvPr>
            <p:ph idx="1"/>
          </p:nvPr>
        </p:nvSpPr>
        <p:spPr/>
        <p:txBody>
          <a:bodyPr/>
          <a:lstStyle/>
          <a:p>
            <a:r>
              <a:rPr lang="en-US" dirty="0"/>
              <a:t>Risk allocation , transfer , and management</a:t>
            </a:r>
          </a:p>
          <a:p>
            <a:r>
              <a:rPr lang="en-US" dirty="0"/>
              <a:t>Information discovery</a:t>
            </a:r>
          </a:p>
          <a:p>
            <a:r>
              <a:rPr lang="en-US" dirty="0"/>
              <a:t>Operational advantages</a:t>
            </a:r>
          </a:p>
          <a:p>
            <a:r>
              <a:rPr lang="en-US" dirty="0"/>
              <a:t>Market efficiency</a:t>
            </a:r>
          </a:p>
          <a:p>
            <a:endParaRPr lang="en-US" dirty="0"/>
          </a:p>
          <a:p>
            <a:endParaRPr lang="en-US" dirty="0"/>
          </a:p>
        </p:txBody>
      </p:sp>
    </p:spTree>
    <p:extLst>
      <p:ext uri="{BB962C8B-B14F-4D97-AF65-F5344CB8AC3E}">
        <p14:creationId xmlns:p14="http://schemas.microsoft.com/office/powerpoint/2010/main" val="15169189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5354A-E477-4616-83A2-BD4AC1206110}"/>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E0C5A04C-3E9B-479A-BC64-0A200712E0E4}"/>
              </a:ext>
            </a:extLst>
          </p:cNvPr>
          <p:cNvSpPr>
            <a:spLocks noGrp="1"/>
          </p:cNvSpPr>
          <p:nvPr>
            <p:ph idx="1"/>
          </p:nvPr>
        </p:nvSpPr>
        <p:spPr/>
        <p:txBody>
          <a:bodyPr>
            <a:normAutofit/>
          </a:bodyPr>
          <a:lstStyle/>
          <a:p>
            <a:r>
              <a:rPr lang="en-US" dirty="0"/>
              <a:t>1.Which of the following is not an advantage of derivative markets?</a:t>
            </a:r>
          </a:p>
          <a:p>
            <a:pPr lvl="1"/>
            <a:r>
              <a:rPr lang="en-US" dirty="0"/>
              <a:t>A They are less volatile than spot markets.</a:t>
            </a:r>
          </a:p>
          <a:p>
            <a:pPr lvl="1"/>
            <a:r>
              <a:rPr lang="en-US" dirty="0"/>
              <a:t>B They facilitate the allocation of risk in the market.</a:t>
            </a:r>
          </a:p>
          <a:p>
            <a:pPr lvl="1"/>
            <a:r>
              <a:rPr lang="en-US" dirty="0"/>
              <a:t>C They incur lower transaction costs than spot markets.</a:t>
            </a:r>
          </a:p>
          <a:p>
            <a:r>
              <a:rPr lang="en-US" dirty="0"/>
              <a:t>2.Which of the following pieces of information is not </a:t>
            </a:r>
            <a:r>
              <a:rPr lang="en-US" dirty="0">
                <a:solidFill>
                  <a:srgbClr val="FF0000"/>
                </a:solidFill>
              </a:rPr>
              <a:t>conveyed</a:t>
            </a:r>
            <a:r>
              <a:rPr lang="en-US" dirty="0"/>
              <a:t> by at least one type of derivative?</a:t>
            </a:r>
          </a:p>
          <a:p>
            <a:pPr lvl="1"/>
            <a:r>
              <a:rPr lang="en-US" dirty="0"/>
              <a:t>A The volatility of the underlying</a:t>
            </a:r>
          </a:p>
          <a:p>
            <a:pPr lvl="1"/>
            <a:r>
              <a:rPr lang="en-US" dirty="0"/>
              <a:t>B The most widely used strategy of the underlying</a:t>
            </a:r>
          </a:p>
          <a:p>
            <a:pPr lvl="1"/>
            <a:r>
              <a:rPr lang="en-US" dirty="0"/>
              <a:t>C The price at which uncertainty in the underlying can be eliminated</a:t>
            </a:r>
          </a:p>
        </p:txBody>
      </p:sp>
    </p:spTree>
    <p:extLst>
      <p:ext uri="{BB962C8B-B14F-4D97-AF65-F5344CB8AC3E}">
        <p14:creationId xmlns:p14="http://schemas.microsoft.com/office/powerpoint/2010/main" val="6798713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E77FE-41FA-4F07-9556-77EA5BAC14A6}"/>
              </a:ext>
            </a:extLst>
          </p:cNvPr>
          <p:cNvSpPr>
            <a:spLocks noGrp="1"/>
          </p:cNvSpPr>
          <p:nvPr>
            <p:ph type="title"/>
          </p:nvPr>
        </p:nvSpPr>
        <p:spPr/>
        <p:txBody>
          <a:bodyPr>
            <a:normAutofit/>
          </a:bodyPr>
          <a:lstStyle/>
          <a:p>
            <a:r>
              <a:rPr lang="en-US" sz="4000" dirty="0"/>
              <a:t>Criticisms and misuses of derivatives</a:t>
            </a:r>
            <a:br>
              <a:rPr lang="en-US" sz="4000" dirty="0"/>
            </a:br>
            <a:r>
              <a:rPr lang="en-US" sz="4000" dirty="0"/>
              <a:t>S</a:t>
            </a:r>
            <a:r>
              <a:rPr lang="en-US" altLang="zh-CN" sz="4000" dirty="0"/>
              <a:t>peculation and gambling</a:t>
            </a:r>
            <a:endParaRPr lang="en-US" sz="4000" dirty="0"/>
          </a:p>
        </p:txBody>
      </p:sp>
      <p:sp>
        <p:nvSpPr>
          <p:cNvPr id="3" name="Content Placeholder 2">
            <a:extLst>
              <a:ext uri="{FF2B5EF4-FFF2-40B4-BE49-F238E27FC236}">
                <a16:creationId xmlns:a16="http://schemas.microsoft.com/office/drawing/2014/main" id="{362F09A5-A3CB-4782-B9F6-D1BE6C31A73F}"/>
              </a:ext>
            </a:extLst>
          </p:cNvPr>
          <p:cNvSpPr>
            <a:spLocks noGrp="1"/>
          </p:cNvSpPr>
          <p:nvPr>
            <p:ph idx="1"/>
          </p:nvPr>
        </p:nvSpPr>
        <p:spPr/>
        <p:txBody>
          <a:bodyPr/>
          <a:lstStyle/>
          <a:p>
            <a:r>
              <a:rPr lang="en-US" dirty="0"/>
              <a:t>Speculators are often thought to be </a:t>
            </a:r>
            <a:r>
              <a:rPr lang="en-US" dirty="0">
                <a:solidFill>
                  <a:srgbClr val="FF0000"/>
                </a:solidFill>
              </a:rPr>
              <a:t>short- term traders </a:t>
            </a:r>
            <a:r>
              <a:rPr lang="en-US" dirty="0"/>
              <a:t>who attempt to exploit temporary inefficiencies.</a:t>
            </a:r>
          </a:p>
          <a:p>
            <a:r>
              <a:rPr lang="en-US" dirty="0"/>
              <a:t>Speculators are thought to engage in </a:t>
            </a:r>
            <a:r>
              <a:rPr lang="en-US" dirty="0">
                <a:solidFill>
                  <a:srgbClr val="FF0000"/>
                </a:solidFill>
              </a:rPr>
              <a:t>price manipulation </a:t>
            </a:r>
            <a:r>
              <a:rPr lang="en-US" dirty="0"/>
              <a:t>and to trade at extreme prices.</a:t>
            </a:r>
          </a:p>
          <a:p>
            <a:r>
              <a:rPr lang="en-US" dirty="0"/>
              <a:t>The profits from short- term trading are almost always taxed </a:t>
            </a:r>
            <a:r>
              <a:rPr lang="en-US" dirty="0">
                <a:solidFill>
                  <a:srgbClr val="FF0000"/>
                </a:solidFill>
              </a:rPr>
              <a:t>more heavily </a:t>
            </a:r>
            <a:r>
              <a:rPr lang="en-US" dirty="0"/>
              <a:t>than the profits from long- term trading.</a:t>
            </a:r>
          </a:p>
          <a:p>
            <a:endParaRPr lang="en-US" dirty="0"/>
          </a:p>
        </p:txBody>
      </p:sp>
    </p:spTree>
    <p:extLst>
      <p:ext uri="{BB962C8B-B14F-4D97-AF65-F5344CB8AC3E}">
        <p14:creationId xmlns:p14="http://schemas.microsoft.com/office/powerpoint/2010/main" val="1337825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2C202-64F2-44D8-9E40-0887E8F7325A}"/>
              </a:ext>
            </a:extLst>
          </p:cNvPr>
          <p:cNvSpPr>
            <a:spLocks noGrp="1"/>
          </p:cNvSpPr>
          <p:nvPr>
            <p:ph type="title"/>
          </p:nvPr>
        </p:nvSpPr>
        <p:spPr/>
        <p:txBody>
          <a:bodyPr>
            <a:normAutofit/>
          </a:bodyPr>
          <a:lstStyle/>
          <a:p>
            <a:r>
              <a:rPr lang="en-US" sz="4000" dirty="0"/>
              <a:t>Criticisms and misuses of derivatives</a:t>
            </a:r>
            <a:br>
              <a:rPr lang="en-US" sz="4000" dirty="0"/>
            </a:br>
            <a:r>
              <a:rPr lang="en-US" sz="4000" dirty="0"/>
              <a:t>Destabilization and Systemic Risk</a:t>
            </a:r>
          </a:p>
        </p:txBody>
      </p:sp>
      <p:sp>
        <p:nvSpPr>
          <p:cNvPr id="3" name="Content Placeholder 2">
            <a:extLst>
              <a:ext uri="{FF2B5EF4-FFF2-40B4-BE49-F238E27FC236}">
                <a16:creationId xmlns:a16="http://schemas.microsoft.com/office/drawing/2014/main" id="{00AFAD99-D187-4A05-BD57-E28833651C75}"/>
              </a:ext>
            </a:extLst>
          </p:cNvPr>
          <p:cNvSpPr>
            <a:spLocks noGrp="1"/>
          </p:cNvSpPr>
          <p:nvPr>
            <p:ph idx="1"/>
          </p:nvPr>
        </p:nvSpPr>
        <p:spPr/>
        <p:txBody>
          <a:bodyPr>
            <a:normAutofit fontScale="92500"/>
          </a:bodyPr>
          <a:lstStyle/>
          <a:p>
            <a:r>
              <a:rPr lang="en-US" dirty="0"/>
              <a:t>Defaults by speculators can then lead to defaults by their creditors, their creditors’ creditors, and so on. These effects can, therefore, be systemic and reflect an epidemic </a:t>
            </a:r>
            <a:r>
              <a:rPr lang="en-US" dirty="0">
                <a:solidFill>
                  <a:srgbClr val="FF0000"/>
                </a:solidFill>
              </a:rPr>
              <a:t>contagion</a:t>
            </a:r>
            <a:r>
              <a:rPr lang="en-US" dirty="0"/>
              <a:t> whereby instability can spread throughout markets and an economy, if not the entire world.</a:t>
            </a:r>
          </a:p>
          <a:p>
            <a:r>
              <a:rPr lang="en-US" dirty="0"/>
              <a:t>Such effects occurred in the </a:t>
            </a:r>
            <a:r>
              <a:rPr lang="en-US" dirty="0">
                <a:solidFill>
                  <a:srgbClr val="FF0000"/>
                </a:solidFill>
              </a:rPr>
              <a:t>Long- Term Capital Management </a:t>
            </a:r>
            <a:r>
              <a:rPr lang="en-US" dirty="0"/>
              <a:t>fiasco of 1998 and again in the financial crisis of 2008, in which derivatives, particularly credit default swaps, were widely used by many of the problem entities.</a:t>
            </a:r>
          </a:p>
          <a:p>
            <a:r>
              <a:rPr lang="en-US" dirty="0"/>
              <a:t>Some of these events </a:t>
            </a:r>
            <a:r>
              <a:rPr lang="en-US" dirty="0">
                <a:solidFill>
                  <a:srgbClr val="FF0000"/>
                </a:solidFill>
              </a:rPr>
              <a:t>preceded</a:t>
            </a:r>
            <a:r>
              <a:rPr lang="en-US" dirty="0"/>
              <a:t> the era of modern derivatives markets, and others were completely </a:t>
            </a:r>
            <a:r>
              <a:rPr lang="en-US" dirty="0">
                <a:solidFill>
                  <a:srgbClr val="FF0000"/>
                </a:solidFill>
              </a:rPr>
              <a:t>unrelated</a:t>
            </a:r>
            <a:r>
              <a:rPr lang="en-US" dirty="0"/>
              <a:t> to the use of derivatives.</a:t>
            </a:r>
          </a:p>
          <a:p>
            <a:r>
              <a:rPr lang="en-US" dirty="0"/>
              <a:t>Another criticism of derivatives is simply their </a:t>
            </a:r>
            <a:r>
              <a:rPr lang="en-US" dirty="0">
                <a:solidFill>
                  <a:srgbClr val="FF0000"/>
                </a:solidFill>
              </a:rPr>
              <a:t>complexity</a:t>
            </a:r>
            <a:r>
              <a:rPr lang="en-US" dirty="0"/>
              <a:t>.</a:t>
            </a:r>
          </a:p>
          <a:p>
            <a:r>
              <a:rPr lang="en-US" dirty="0"/>
              <a:t>One explanation probably lies in the fact that scientists create models of markets by using scientific principles that </a:t>
            </a:r>
            <a:r>
              <a:rPr lang="en-US" dirty="0">
                <a:solidFill>
                  <a:srgbClr val="FF0000"/>
                </a:solidFill>
              </a:rPr>
              <a:t>often fail</a:t>
            </a:r>
            <a:r>
              <a:rPr lang="en-US" dirty="0"/>
              <a:t>.</a:t>
            </a:r>
          </a:p>
        </p:txBody>
      </p:sp>
    </p:spTree>
    <p:extLst>
      <p:ext uri="{BB962C8B-B14F-4D97-AF65-F5344CB8AC3E}">
        <p14:creationId xmlns:p14="http://schemas.microsoft.com/office/powerpoint/2010/main" val="19489928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70E7-AA33-42A6-BC63-F08FC8453BD7}"/>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ADDE3541-C827-46E6-AD4A-E75F304EA34D}"/>
              </a:ext>
            </a:extLst>
          </p:cNvPr>
          <p:cNvSpPr>
            <a:spLocks noGrp="1"/>
          </p:cNvSpPr>
          <p:nvPr>
            <p:ph idx="1"/>
          </p:nvPr>
        </p:nvSpPr>
        <p:spPr/>
        <p:txBody>
          <a:bodyPr/>
          <a:lstStyle/>
          <a:p>
            <a:r>
              <a:rPr lang="en-US" dirty="0"/>
              <a:t>1.Which of the following responds to the criticism that derivatives can be destabilizing to the underlying market?</a:t>
            </a:r>
          </a:p>
          <a:p>
            <a:pPr lvl="1"/>
            <a:r>
              <a:rPr lang="en-US" dirty="0"/>
              <a:t>A Market crashes and panics have occurred since long before derivatives existed.</a:t>
            </a:r>
          </a:p>
          <a:p>
            <a:pPr lvl="1"/>
            <a:r>
              <a:rPr lang="en-US" dirty="0"/>
              <a:t>B Derivatives are sufficiently regulated that they cannot destabilize the spot market.</a:t>
            </a:r>
          </a:p>
          <a:p>
            <a:pPr lvl="1"/>
            <a:r>
              <a:rPr lang="en-US" dirty="0"/>
              <a:t>C The transaction costs of derivatives are high enough to keep their use at a minimum level.</a:t>
            </a:r>
          </a:p>
        </p:txBody>
      </p:sp>
    </p:spTree>
    <p:extLst>
      <p:ext uri="{BB962C8B-B14F-4D97-AF65-F5344CB8AC3E}">
        <p14:creationId xmlns:p14="http://schemas.microsoft.com/office/powerpoint/2010/main" val="4254203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DE6A6-6594-4799-87FA-D2C785015F6A}"/>
              </a:ext>
            </a:extLst>
          </p:cNvPr>
          <p:cNvSpPr>
            <a:spLocks noGrp="1"/>
          </p:cNvSpPr>
          <p:nvPr>
            <p:ph type="title"/>
          </p:nvPr>
        </p:nvSpPr>
        <p:spPr/>
        <p:txBody>
          <a:bodyPr>
            <a:normAutofit/>
          </a:bodyPr>
          <a:lstStyle/>
          <a:p>
            <a:r>
              <a:rPr lang="en-US" sz="4000" dirty="0"/>
              <a:t>Elementary principles of derivative pricing	</a:t>
            </a:r>
          </a:p>
        </p:txBody>
      </p:sp>
      <p:sp>
        <p:nvSpPr>
          <p:cNvPr id="3" name="Content Placeholder 2">
            <a:extLst>
              <a:ext uri="{FF2B5EF4-FFF2-40B4-BE49-F238E27FC236}">
                <a16:creationId xmlns:a16="http://schemas.microsoft.com/office/drawing/2014/main" id="{4DE16CFC-EABE-4ACE-BFD3-4C0F750AE28D}"/>
              </a:ext>
            </a:extLst>
          </p:cNvPr>
          <p:cNvSpPr>
            <a:spLocks noGrp="1"/>
          </p:cNvSpPr>
          <p:nvPr>
            <p:ph idx="1"/>
          </p:nvPr>
        </p:nvSpPr>
        <p:spPr/>
        <p:txBody>
          <a:bodyPr/>
          <a:lstStyle/>
          <a:p>
            <a:r>
              <a:rPr lang="en-US" sz="3200" dirty="0"/>
              <a:t>F</a:t>
            </a:r>
            <a:r>
              <a:rPr lang="en-US" sz="3200" baseline="-25000" dirty="0"/>
              <a:t>T</a:t>
            </a:r>
            <a:r>
              <a:rPr lang="en-US" sz="3200" dirty="0"/>
              <a:t>=(S</a:t>
            </a:r>
            <a:r>
              <a:rPr lang="en-US" sz="3200" baseline="-25000" dirty="0"/>
              <a:t>0</a:t>
            </a:r>
            <a:r>
              <a:rPr lang="en-US" sz="3200" dirty="0"/>
              <a:t>+cost-benefit)*(1+rf)</a:t>
            </a:r>
            <a:r>
              <a:rPr lang="en-US" sz="3200" baseline="30000" dirty="0"/>
              <a:t>T</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32914226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110C5-F8BA-45AC-995C-2B423C07E872}"/>
              </a:ext>
            </a:extLst>
          </p:cNvPr>
          <p:cNvSpPr>
            <a:spLocks noGrp="1"/>
          </p:cNvSpPr>
          <p:nvPr>
            <p:ph type="title"/>
          </p:nvPr>
        </p:nvSpPr>
        <p:spPr/>
        <p:txBody>
          <a:bodyPr>
            <a:normAutofit/>
          </a:bodyPr>
          <a:lstStyle/>
          <a:p>
            <a:r>
              <a:rPr lang="en-US" sz="4000" dirty="0"/>
              <a:t>Elementary principles of derivative pricing-Storage</a:t>
            </a:r>
          </a:p>
        </p:txBody>
      </p:sp>
      <p:sp>
        <p:nvSpPr>
          <p:cNvPr id="3" name="Content Placeholder 2">
            <a:extLst>
              <a:ext uri="{FF2B5EF4-FFF2-40B4-BE49-F238E27FC236}">
                <a16:creationId xmlns:a16="http://schemas.microsoft.com/office/drawing/2014/main" id="{EDD93B4A-D015-42DB-ADD3-572F3F689EF3}"/>
              </a:ext>
            </a:extLst>
          </p:cNvPr>
          <p:cNvSpPr>
            <a:spLocks noGrp="1"/>
          </p:cNvSpPr>
          <p:nvPr>
            <p:ph idx="1"/>
          </p:nvPr>
        </p:nvSpPr>
        <p:spPr/>
        <p:txBody>
          <a:bodyPr/>
          <a:lstStyle/>
          <a:p>
            <a:r>
              <a:rPr lang="en-US" dirty="0"/>
              <a:t>Storage incurs costs.(commodity)</a:t>
            </a:r>
          </a:p>
          <a:p>
            <a:r>
              <a:rPr lang="en-US" dirty="0"/>
              <a:t>Some assets pay returns during storage.(financial asset)</a:t>
            </a:r>
          </a:p>
          <a:p>
            <a:endParaRPr lang="en-US" dirty="0"/>
          </a:p>
        </p:txBody>
      </p:sp>
    </p:spTree>
    <p:extLst>
      <p:ext uri="{BB962C8B-B14F-4D97-AF65-F5344CB8AC3E}">
        <p14:creationId xmlns:p14="http://schemas.microsoft.com/office/powerpoint/2010/main" val="32684750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DE97C-F9BE-4030-983F-36EB31059087}"/>
              </a:ext>
            </a:extLst>
          </p:cNvPr>
          <p:cNvSpPr>
            <a:spLocks noGrp="1"/>
          </p:cNvSpPr>
          <p:nvPr>
            <p:ph type="title"/>
          </p:nvPr>
        </p:nvSpPr>
        <p:spPr/>
        <p:txBody>
          <a:bodyPr>
            <a:normAutofit/>
          </a:bodyPr>
          <a:lstStyle/>
          <a:p>
            <a:r>
              <a:rPr lang="en-US" sz="4000" dirty="0"/>
              <a:t>Elementary principles of derivative pricing-Arbitrage</a:t>
            </a:r>
          </a:p>
        </p:txBody>
      </p:sp>
      <p:sp>
        <p:nvSpPr>
          <p:cNvPr id="3" name="Content Placeholder 2">
            <a:extLst>
              <a:ext uri="{FF2B5EF4-FFF2-40B4-BE49-F238E27FC236}">
                <a16:creationId xmlns:a16="http://schemas.microsoft.com/office/drawing/2014/main" id="{40CEE757-6D71-4744-82DB-2F1B2E2E54BE}"/>
              </a:ext>
            </a:extLst>
          </p:cNvPr>
          <p:cNvSpPr>
            <a:spLocks noGrp="1"/>
          </p:cNvSpPr>
          <p:nvPr>
            <p:ph idx="1"/>
          </p:nvPr>
        </p:nvSpPr>
        <p:spPr/>
        <p:txBody>
          <a:bodyPr>
            <a:normAutofit/>
          </a:bodyPr>
          <a:lstStyle/>
          <a:p>
            <a:r>
              <a:rPr lang="en-US" dirty="0"/>
              <a:t>In well- functioning markets with low transaction costs and a free flow of information, the </a:t>
            </a:r>
            <a:r>
              <a:rPr lang="en-US" dirty="0">
                <a:solidFill>
                  <a:srgbClr val="FF0000"/>
                </a:solidFill>
              </a:rPr>
              <a:t>same asset cannot sell for more than one price</a:t>
            </a:r>
            <a:r>
              <a:rPr lang="en-US" dirty="0"/>
              <a:t>.</a:t>
            </a:r>
          </a:p>
          <a:p>
            <a:r>
              <a:rPr lang="en-US" dirty="0"/>
              <a:t>For this reason, arbitrage is often referred to as the </a:t>
            </a:r>
            <a:r>
              <a:rPr lang="en-US" dirty="0">
                <a:solidFill>
                  <a:srgbClr val="FF0000"/>
                </a:solidFill>
              </a:rPr>
              <a:t>law of one price</a:t>
            </a:r>
            <a:r>
              <a:rPr lang="en-US" dirty="0"/>
              <a:t>.</a:t>
            </a:r>
          </a:p>
          <a:p>
            <a:r>
              <a:rPr lang="en-US" dirty="0"/>
              <a:t>This trade would </a:t>
            </a:r>
            <a:r>
              <a:rPr lang="en-US" dirty="0">
                <a:solidFill>
                  <a:srgbClr val="FF0000"/>
                </a:solidFill>
              </a:rPr>
              <a:t>get profit at no risk </a:t>
            </a:r>
            <a:r>
              <a:rPr lang="en-US" dirty="0"/>
              <a:t>and </a:t>
            </a:r>
            <a:r>
              <a:rPr lang="en-US" dirty="0">
                <a:solidFill>
                  <a:srgbClr val="FF0000"/>
                </a:solidFill>
              </a:rPr>
              <a:t>not require the commitment of any of the investor’s capital</a:t>
            </a:r>
            <a:r>
              <a:rPr lang="en-US" dirty="0"/>
              <a:t>.</a:t>
            </a:r>
          </a:p>
          <a:p>
            <a:r>
              <a:rPr lang="en-US" dirty="0"/>
              <a:t>To summarize, the forces of arbitrage in financial markets assure us that the </a:t>
            </a:r>
            <a:r>
              <a:rPr lang="en-US" dirty="0">
                <a:solidFill>
                  <a:srgbClr val="FF0000"/>
                </a:solidFill>
              </a:rPr>
              <a:t>same asset cannot sell for different prices</a:t>
            </a:r>
            <a:r>
              <a:rPr lang="en-US" dirty="0"/>
              <a:t>, nor can </a:t>
            </a:r>
            <a:r>
              <a:rPr lang="en-US" dirty="0">
                <a:solidFill>
                  <a:srgbClr val="FF0000"/>
                </a:solidFill>
              </a:rPr>
              <a:t>two equivalent combinations of assets that produce the same results sell for different prices</a:t>
            </a:r>
            <a:r>
              <a:rPr lang="en-US" dirty="0"/>
              <a:t>.</a:t>
            </a:r>
          </a:p>
        </p:txBody>
      </p:sp>
    </p:spTree>
    <p:extLst>
      <p:ext uri="{BB962C8B-B14F-4D97-AF65-F5344CB8AC3E}">
        <p14:creationId xmlns:p14="http://schemas.microsoft.com/office/powerpoint/2010/main" val="41546578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68B82-6AB7-4B2C-9CE0-91C5F1189BC5}"/>
              </a:ext>
            </a:extLst>
          </p:cNvPr>
          <p:cNvSpPr>
            <a:spLocks noGrp="1"/>
          </p:cNvSpPr>
          <p:nvPr>
            <p:ph type="title"/>
          </p:nvPr>
        </p:nvSpPr>
        <p:spPr/>
        <p:txBody>
          <a:bodyPr>
            <a:normAutofit/>
          </a:bodyPr>
          <a:lstStyle/>
          <a:p>
            <a:r>
              <a:rPr lang="en-US" sz="4000" dirty="0"/>
              <a:t>Elementary principles of derivative pricing-Arbitrage</a:t>
            </a:r>
          </a:p>
        </p:txBody>
      </p:sp>
      <p:sp>
        <p:nvSpPr>
          <p:cNvPr id="3" name="Content Placeholder 2">
            <a:extLst>
              <a:ext uri="{FF2B5EF4-FFF2-40B4-BE49-F238E27FC236}">
                <a16:creationId xmlns:a16="http://schemas.microsoft.com/office/drawing/2014/main" id="{1980A05C-5D81-4FA2-869F-6046DD73C512}"/>
              </a:ext>
            </a:extLst>
          </p:cNvPr>
          <p:cNvSpPr>
            <a:spLocks noGrp="1"/>
          </p:cNvSpPr>
          <p:nvPr>
            <p:ph idx="1"/>
          </p:nvPr>
        </p:nvSpPr>
        <p:spPr/>
        <p:txBody>
          <a:bodyPr/>
          <a:lstStyle/>
          <a:p>
            <a:r>
              <a:rPr lang="en-US" dirty="0"/>
              <a:t>Tencent  A:600  B:610</a:t>
            </a:r>
          </a:p>
        </p:txBody>
      </p:sp>
    </p:spTree>
    <p:extLst>
      <p:ext uri="{BB962C8B-B14F-4D97-AF65-F5344CB8AC3E}">
        <p14:creationId xmlns:p14="http://schemas.microsoft.com/office/powerpoint/2010/main" val="2625465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4" descr="Angled shot of pen on a graph">
            <a:extLst>
              <a:ext uri="{FF2B5EF4-FFF2-40B4-BE49-F238E27FC236}">
                <a16:creationId xmlns:a16="http://schemas.microsoft.com/office/drawing/2014/main" id="{96528499-DF1A-6F7B-24BE-F6952FE90397}"/>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0" y="11"/>
            <a:ext cx="12191980" cy="6857989"/>
          </a:xfrm>
          <a:prstGeom prst="rect">
            <a:avLst/>
          </a:prstGeom>
        </p:spPr>
      </p:pic>
      <p:sp>
        <p:nvSpPr>
          <p:cNvPr id="2" name="Title 1">
            <a:extLst>
              <a:ext uri="{FF2B5EF4-FFF2-40B4-BE49-F238E27FC236}">
                <a16:creationId xmlns:a16="http://schemas.microsoft.com/office/drawing/2014/main" id="{30655409-A592-48F4-8E79-104028B7FA18}"/>
              </a:ext>
            </a:extLst>
          </p:cNvPr>
          <p:cNvSpPr>
            <a:spLocks noGrp="1"/>
          </p:cNvSpPr>
          <p:nvPr>
            <p:ph type="title"/>
          </p:nvPr>
        </p:nvSpPr>
        <p:spPr/>
        <p:txBody>
          <a:bodyPr>
            <a:normAutofit/>
          </a:bodyPr>
          <a:lstStyle/>
          <a:p>
            <a:r>
              <a:rPr lang="en-US" dirty="0"/>
              <a:t>Futures Contracts</a:t>
            </a:r>
          </a:p>
        </p:txBody>
      </p:sp>
      <p:graphicFrame>
        <p:nvGraphicFramePr>
          <p:cNvPr id="16" name="Content Placeholder 2">
            <a:extLst>
              <a:ext uri="{FF2B5EF4-FFF2-40B4-BE49-F238E27FC236}">
                <a16:creationId xmlns:a16="http://schemas.microsoft.com/office/drawing/2014/main" id="{3C3ED691-B2E3-7447-0B09-EE908E8E7B19}"/>
              </a:ext>
            </a:extLst>
          </p:cNvPr>
          <p:cNvGraphicFramePr>
            <a:graphicFrameLocks noGrp="1"/>
          </p:cNvGraphicFramePr>
          <p:nvPr>
            <p:ph idx="1"/>
            <p:extLst>
              <p:ext uri="{D42A27DB-BD31-4B8C-83A1-F6EECF244321}">
                <p14:modId xmlns:p14="http://schemas.microsoft.com/office/powerpoint/2010/main" val="3107130905"/>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38701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185EF-23C0-4996-B8AD-822F238FC53F}"/>
              </a:ext>
            </a:extLst>
          </p:cNvPr>
          <p:cNvSpPr>
            <a:spLocks noGrp="1"/>
          </p:cNvSpPr>
          <p:nvPr>
            <p:ph type="title"/>
          </p:nvPr>
        </p:nvSpPr>
        <p:spPr/>
        <p:txBody>
          <a:bodyPr>
            <a:normAutofit/>
          </a:bodyPr>
          <a:lstStyle/>
          <a:p>
            <a:r>
              <a:rPr lang="en-US" sz="4000" dirty="0"/>
              <a:t>Elementary principles of derivative pricing-Arbitrage</a:t>
            </a:r>
          </a:p>
        </p:txBody>
      </p:sp>
      <p:sp>
        <p:nvSpPr>
          <p:cNvPr id="3" name="Content Placeholder 2">
            <a:extLst>
              <a:ext uri="{FF2B5EF4-FFF2-40B4-BE49-F238E27FC236}">
                <a16:creationId xmlns:a16="http://schemas.microsoft.com/office/drawing/2014/main" id="{E052CFE4-4415-4BD8-9BF3-7801A1F1C482}"/>
              </a:ext>
            </a:extLst>
          </p:cNvPr>
          <p:cNvSpPr>
            <a:spLocks noGrp="1"/>
          </p:cNvSpPr>
          <p:nvPr>
            <p:ph idx="1"/>
          </p:nvPr>
        </p:nvSpPr>
        <p:spPr/>
        <p:txBody>
          <a:bodyPr/>
          <a:lstStyle/>
          <a:p>
            <a:r>
              <a:rPr lang="en-US" dirty="0"/>
              <a:t>Tencent S</a:t>
            </a:r>
            <a:r>
              <a:rPr lang="en-US" baseline="-25000" dirty="0"/>
              <a:t>0</a:t>
            </a:r>
            <a:r>
              <a:rPr lang="en-US" dirty="0"/>
              <a:t>=500, F</a:t>
            </a:r>
            <a:r>
              <a:rPr lang="en-US" baseline="-25000" dirty="0"/>
              <a:t>1</a:t>
            </a:r>
            <a:r>
              <a:rPr lang="en-US" dirty="0"/>
              <a:t>=530 , RF=4%</a:t>
            </a:r>
          </a:p>
        </p:txBody>
      </p:sp>
    </p:spTree>
    <p:extLst>
      <p:ext uri="{BB962C8B-B14F-4D97-AF65-F5344CB8AC3E}">
        <p14:creationId xmlns:p14="http://schemas.microsoft.com/office/powerpoint/2010/main" val="223310090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A22BD-DB45-4D1F-9302-275D4DA4CDD4}"/>
              </a:ext>
            </a:extLst>
          </p:cNvPr>
          <p:cNvSpPr>
            <a:spLocks noGrp="1"/>
          </p:cNvSpPr>
          <p:nvPr>
            <p:ph type="title"/>
          </p:nvPr>
        </p:nvSpPr>
        <p:spPr/>
        <p:txBody>
          <a:bodyPr>
            <a:normAutofit/>
          </a:bodyPr>
          <a:lstStyle/>
          <a:p>
            <a:r>
              <a:rPr lang="en-US" sz="4000" dirty="0"/>
              <a:t>Elementary principles of derivative pricing-Arbitrage</a:t>
            </a:r>
          </a:p>
        </p:txBody>
      </p:sp>
      <p:sp>
        <p:nvSpPr>
          <p:cNvPr id="3" name="Content Placeholder 2">
            <a:extLst>
              <a:ext uri="{FF2B5EF4-FFF2-40B4-BE49-F238E27FC236}">
                <a16:creationId xmlns:a16="http://schemas.microsoft.com/office/drawing/2014/main" id="{329461E7-752B-4F36-88E6-401BF4173B38}"/>
              </a:ext>
            </a:extLst>
          </p:cNvPr>
          <p:cNvSpPr>
            <a:spLocks noGrp="1"/>
          </p:cNvSpPr>
          <p:nvPr>
            <p:ph idx="1"/>
          </p:nvPr>
        </p:nvSpPr>
        <p:spPr/>
        <p:txBody>
          <a:bodyPr/>
          <a:lstStyle/>
          <a:p>
            <a:r>
              <a:rPr lang="en-US" dirty="0"/>
              <a:t>Tencent S</a:t>
            </a:r>
            <a:r>
              <a:rPr lang="en-US" baseline="-25000" dirty="0"/>
              <a:t>0</a:t>
            </a:r>
            <a:r>
              <a:rPr lang="en-US" dirty="0"/>
              <a:t>=500, F</a:t>
            </a:r>
            <a:r>
              <a:rPr lang="en-US" baseline="-25000" dirty="0"/>
              <a:t>1</a:t>
            </a:r>
            <a:r>
              <a:rPr lang="en-US" dirty="0"/>
              <a:t>=510 , RF=4%</a:t>
            </a:r>
          </a:p>
          <a:p>
            <a:endParaRPr lang="en-US" dirty="0"/>
          </a:p>
        </p:txBody>
      </p:sp>
    </p:spTree>
    <p:extLst>
      <p:ext uri="{BB962C8B-B14F-4D97-AF65-F5344CB8AC3E}">
        <p14:creationId xmlns:p14="http://schemas.microsoft.com/office/powerpoint/2010/main" val="8341622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4935D-AB46-43E8-9183-5F28C9903EC1}"/>
              </a:ext>
            </a:extLst>
          </p:cNvPr>
          <p:cNvSpPr>
            <a:spLocks noGrp="1"/>
          </p:cNvSpPr>
          <p:nvPr>
            <p:ph type="title"/>
          </p:nvPr>
        </p:nvSpPr>
        <p:spPr/>
        <p:txBody>
          <a:bodyPr>
            <a:normAutofit/>
          </a:bodyPr>
          <a:lstStyle/>
          <a:p>
            <a:r>
              <a:rPr lang="en-US" sz="4000" dirty="0"/>
              <a:t>Elementary principles of derivative pricing-Arbitrage</a:t>
            </a:r>
          </a:p>
        </p:txBody>
      </p:sp>
      <p:pic>
        <p:nvPicPr>
          <p:cNvPr id="5" name="Content Placeholder 4">
            <a:extLst>
              <a:ext uri="{FF2B5EF4-FFF2-40B4-BE49-F238E27FC236}">
                <a16:creationId xmlns:a16="http://schemas.microsoft.com/office/drawing/2014/main" id="{D6658CC8-7C61-4C1A-8863-CD191D84D0FE}"/>
              </a:ext>
            </a:extLst>
          </p:cNvPr>
          <p:cNvPicPr>
            <a:picLocks noGrp="1" noChangeAspect="1"/>
          </p:cNvPicPr>
          <p:nvPr>
            <p:ph idx="1"/>
          </p:nvPr>
        </p:nvPicPr>
        <p:blipFill>
          <a:blip r:embed="rId2"/>
          <a:stretch>
            <a:fillRect/>
          </a:stretch>
        </p:blipFill>
        <p:spPr>
          <a:xfrm>
            <a:off x="3312319" y="2646362"/>
            <a:ext cx="5143500" cy="3302000"/>
          </a:xfrm>
        </p:spPr>
      </p:pic>
    </p:spTree>
    <p:extLst>
      <p:ext uri="{BB962C8B-B14F-4D97-AF65-F5344CB8AC3E}">
        <p14:creationId xmlns:p14="http://schemas.microsoft.com/office/powerpoint/2010/main" val="38666238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38695-B7CE-4D6E-A785-C1D727736631}"/>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BF809369-364C-494D-A422-54CB9C9C3E54}"/>
              </a:ext>
            </a:extLst>
          </p:cNvPr>
          <p:cNvSpPr>
            <a:spLocks noGrp="1"/>
          </p:cNvSpPr>
          <p:nvPr>
            <p:ph idx="1"/>
          </p:nvPr>
        </p:nvSpPr>
        <p:spPr/>
        <p:txBody>
          <a:bodyPr>
            <a:normAutofit/>
          </a:bodyPr>
          <a:lstStyle/>
          <a:p>
            <a:r>
              <a:rPr lang="en-US" dirty="0"/>
              <a:t>1 Which of the following is a result of arbitrage?</a:t>
            </a:r>
          </a:p>
          <a:p>
            <a:pPr lvl="1"/>
            <a:r>
              <a:rPr lang="en-US" dirty="0"/>
              <a:t>A The law of one price</a:t>
            </a:r>
          </a:p>
          <a:p>
            <a:pPr lvl="1"/>
            <a:r>
              <a:rPr lang="en-US" dirty="0"/>
              <a:t>B The law of similar prices</a:t>
            </a:r>
          </a:p>
          <a:p>
            <a:pPr lvl="1"/>
            <a:r>
              <a:rPr lang="en-US" dirty="0"/>
              <a:t>C The law of limited profitability</a:t>
            </a:r>
          </a:p>
          <a:p>
            <a:r>
              <a:rPr lang="en-US" dirty="0"/>
              <a:t>2 When an arbitrage opportunity exists, what happens in the market?</a:t>
            </a:r>
          </a:p>
          <a:p>
            <a:pPr lvl="1"/>
            <a:r>
              <a:rPr lang="en-US" dirty="0"/>
              <a:t>A The combined actions of all arbitrageurs force the prices to converge.</a:t>
            </a:r>
          </a:p>
          <a:p>
            <a:pPr lvl="1"/>
            <a:r>
              <a:rPr lang="en-US" dirty="0"/>
              <a:t>B The combined actions of arbitrageurs result in a locked- limit situation.</a:t>
            </a:r>
          </a:p>
          <a:p>
            <a:pPr lvl="1"/>
            <a:r>
              <a:rPr lang="en-US" dirty="0"/>
              <a:t>C The combined actions of all arbitrageurs result in sustained profits to all.</a:t>
            </a:r>
          </a:p>
        </p:txBody>
      </p:sp>
    </p:spTree>
    <p:extLst>
      <p:ext uri="{BB962C8B-B14F-4D97-AF65-F5344CB8AC3E}">
        <p14:creationId xmlns:p14="http://schemas.microsoft.com/office/powerpoint/2010/main" val="331263424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C137A-1E39-46C4-88CE-9C922D97F5F5}"/>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62E00AED-25DB-4B87-9D94-BFC755ED3CCF}"/>
              </a:ext>
            </a:extLst>
          </p:cNvPr>
          <p:cNvSpPr>
            <a:spLocks noGrp="1"/>
          </p:cNvSpPr>
          <p:nvPr>
            <p:ph idx="1"/>
          </p:nvPr>
        </p:nvSpPr>
        <p:spPr/>
        <p:txBody>
          <a:bodyPr>
            <a:normAutofit/>
          </a:bodyPr>
          <a:lstStyle/>
          <a:p>
            <a:r>
              <a:rPr lang="en-US" dirty="0"/>
              <a:t>3 Which of the following accurately defines arbitrage?</a:t>
            </a:r>
          </a:p>
          <a:p>
            <a:pPr lvl="1"/>
            <a:r>
              <a:rPr lang="en-US" dirty="0"/>
              <a:t>A An opportunity to make a profit at no risk</a:t>
            </a:r>
          </a:p>
          <a:p>
            <a:pPr lvl="1"/>
            <a:r>
              <a:rPr lang="en-US" dirty="0"/>
              <a:t>B An opportunity to make a profit at no risk and with the investment of no capital</a:t>
            </a:r>
          </a:p>
          <a:p>
            <a:pPr lvl="1"/>
            <a:r>
              <a:rPr lang="en-US" dirty="0"/>
              <a:t>C An opportunity to earn a return in excess of the return appropriate for the risk assumed</a:t>
            </a:r>
          </a:p>
          <a:p>
            <a:r>
              <a:rPr lang="en-US" dirty="0"/>
              <a:t>4 Which of the following ways best describes how arbitrage contributes to market efficiency?</a:t>
            </a:r>
          </a:p>
          <a:p>
            <a:pPr lvl="1"/>
            <a:r>
              <a:rPr lang="en-US" dirty="0"/>
              <a:t>A Arbitrage penalizes those who trade too rapidly.</a:t>
            </a:r>
          </a:p>
          <a:p>
            <a:pPr lvl="1"/>
            <a:r>
              <a:rPr lang="en-US" dirty="0"/>
              <a:t>B Arbitrage equalizes the risks taken by all market participants.</a:t>
            </a:r>
          </a:p>
          <a:p>
            <a:pPr lvl="1"/>
            <a:r>
              <a:rPr lang="en-US" dirty="0"/>
              <a:t>C Arbitrage improves the rate at which prices converge to their relative fair values.</a:t>
            </a:r>
          </a:p>
        </p:txBody>
      </p:sp>
    </p:spTree>
    <p:extLst>
      <p:ext uri="{BB962C8B-B14F-4D97-AF65-F5344CB8AC3E}">
        <p14:creationId xmlns:p14="http://schemas.microsoft.com/office/powerpoint/2010/main" val="2203094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729BC-51D5-4E36-94B9-E4E11EC99649}"/>
              </a:ext>
            </a:extLst>
          </p:cNvPr>
          <p:cNvSpPr>
            <a:spLocks noGrp="1"/>
          </p:cNvSpPr>
          <p:nvPr>
            <p:ph type="title"/>
          </p:nvPr>
        </p:nvSpPr>
        <p:spPr>
          <a:xfrm>
            <a:off x="1024128" y="585216"/>
            <a:ext cx="9720072" cy="1499616"/>
          </a:xfrm>
        </p:spPr>
        <p:txBody>
          <a:bodyPr>
            <a:normAutofit/>
          </a:bodyPr>
          <a:lstStyle/>
          <a:p>
            <a:r>
              <a:rPr lang="en-US"/>
              <a:t>Futures Contracts</a:t>
            </a:r>
          </a:p>
        </p:txBody>
      </p:sp>
      <p:graphicFrame>
        <p:nvGraphicFramePr>
          <p:cNvPr id="7" name="Content Placeholder 2">
            <a:extLst>
              <a:ext uri="{FF2B5EF4-FFF2-40B4-BE49-F238E27FC236}">
                <a16:creationId xmlns:a16="http://schemas.microsoft.com/office/drawing/2014/main" id="{66E82057-8C05-8B4C-0EE9-90C2144AD05C}"/>
              </a:ext>
            </a:extLst>
          </p:cNvPr>
          <p:cNvGraphicFramePr>
            <a:graphicFrameLocks noGrp="1"/>
          </p:cNvGraphicFramePr>
          <p:nvPr>
            <p:ph idx="1"/>
            <p:extLst>
              <p:ext uri="{D42A27DB-BD31-4B8C-83A1-F6EECF244321}">
                <p14:modId xmlns:p14="http://schemas.microsoft.com/office/powerpoint/2010/main" val="2591087248"/>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75" name="墨迹 74">
                <a:extLst>
                  <a:ext uri="{FF2B5EF4-FFF2-40B4-BE49-F238E27FC236}">
                    <a16:creationId xmlns:a16="http://schemas.microsoft.com/office/drawing/2014/main" id="{209E1760-4D50-3243-95DE-835C0B595127}"/>
                  </a:ext>
                </a:extLst>
              </p14:cNvPr>
              <p14:cNvContentPartPr/>
              <p14:nvPr/>
            </p14:nvContentPartPr>
            <p14:xfrm>
              <a:off x="6796998" y="2789421"/>
              <a:ext cx="1080" cy="69840"/>
            </p14:xfrm>
          </p:contentPart>
        </mc:Choice>
        <mc:Fallback xmlns="">
          <p:pic>
            <p:nvPicPr>
              <p:cNvPr id="75" name="墨迹 74">
                <a:extLst>
                  <a:ext uri="{FF2B5EF4-FFF2-40B4-BE49-F238E27FC236}">
                    <a16:creationId xmlns:a16="http://schemas.microsoft.com/office/drawing/2014/main" id="{209E1760-4D50-3243-95DE-835C0B595127}"/>
                  </a:ext>
                </a:extLst>
              </p:cNvPr>
              <p:cNvPicPr/>
              <p:nvPr/>
            </p:nvPicPr>
            <p:blipFill>
              <a:blip r:embed="rId10"/>
              <a:stretch>
                <a:fillRect/>
              </a:stretch>
            </p:blipFill>
            <p:spPr>
              <a:xfrm>
                <a:off x="6781878" y="2773941"/>
                <a:ext cx="31680" cy="100440"/>
              </a:xfrm>
              <a:prstGeom prst="rect">
                <a:avLst/>
              </a:prstGeom>
            </p:spPr>
          </p:pic>
        </mc:Fallback>
      </mc:AlternateContent>
    </p:spTree>
    <p:extLst>
      <p:ext uri="{BB962C8B-B14F-4D97-AF65-F5344CB8AC3E}">
        <p14:creationId xmlns:p14="http://schemas.microsoft.com/office/powerpoint/2010/main" val="2509196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F3234-8F1E-4BFE-9268-0D0B78A49381}"/>
              </a:ext>
            </a:extLst>
          </p:cNvPr>
          <p:cNvSpPr>
            <a:spLocks noGrp="1"/>
          </p:cNvSpPr>
          <p:nvPr>
            <p:ph type="title"/>
          </p:nvPr>
        </p:nvSpPr>
        <p:spPr/>
        <p:txBody>
          <a:bodyPr>
            <a:normAutofit/>
          </a:bodyPr>
          <a:lstStyle/>
          <a:p>
            <a:r>
              <a:rPr lang="en-US" sz="4000" dirty="0"/>
              <a:t>Futures Contracts</a:t>
            </a:r>
            <a:br>
              <a:rPr lang="en-US" sz="4000" dirty="0"/>
            </a:br>
            <a:r>
              <a:rPr lang="en-US" sz="4000" dirty="0"/>
              <a:t>example</a:t>
            </a:r>
          </a:p>
        </p:txBody>
      </p:sp>
      <p:sp>
        <p:nvSpPr>
          <p:cNvPr id="3" name="Content Placeholder 2">
            <a:extLst>
              <a:ext uri="{FF2B5EF4-FFF2-40B4-BE49-F238E27FC236}">
                <a16:creationId xmlns:a16="http://schemas.microsoft.com/office/drawing/2014/main" id="{C2E94606-302E-40D3-9A56-229B4484A883}"/>
              </a:ext>
            </a:extLst>
          </p:cNvPr>
          <p:cNvSpPr>
            <a:spLocks noGrp="1"/>
          </p:cNvSpPr>
          <p:nvPr>
            <p:ph idx="1"/>
          </p:nvPr>
        </p:nvSpPr>
        <p:spPr>
          <a:xfrm>
            <a:off x="692082" y="2084832"/>
            <a:ext cx="8596668" cy="3880773"/>
          </a:xfrm>
        </p:spPr>
        <p:txBody>
          <a:bodyPr/>
          <a:lstStyle/>
          <a:p>
            <a:r>
              <a:rPr lang="en-US" altLang="zh-CN" dirty="0"/>
              <a:t>Futures price=</a:t>
            </a:r>
            <a:r>
              <a:rPr lang="en-US" dirty="0"/>
              <a:t>5.5,</a:t>
            </a:r>
            <a:r>
              <a:rPr lang="en-US" altLang="zh-CN" dirty="0"/>
              <a:t>quantity=20,initial margin=11,maintenance margin=6</a:t>
            </a:r>
          </a:p>
          <a:p>
            <a:endParaRPr lang="en-US" dirty="0"/>
          </a:p>
          <a:p>
            <a:endParaRPr lang="en-US" dirty="0"/>
          </a:p>
        </p:txBody>
      </p:sp>
      <p:graphicFrame>
        <p:nvGraphicFramePr>
          <p:cNvPr id="4" name="Table 3">
            <a:extLst>
              <a:ext uri="{FF2B5EF4-FFF2-40B4-BE49-F238E27FC236}">
                <a16:creationId xmlns:a16="http://schemas.microsoft.com/office/drawing/2014/main" id="{A60C3A17-329A-46B1-897C-3C92C1D2293A}"/>
              </a:ext>
            </a:extLst>
          </p:cNvPr>
          <p:cNvGraphicFramePr>
            <a:graphicFrameLocks noGrp="1"/>
          </p:cNvGraphicFramePr>
          <p:nvPr>
            <p:extLst>
              <p:ext uri="{D42A27DB-BD31-4B8C-83A1-F6EECF244321}">
                <p14:modId xmlns:p14="http://schemas.microsoft.com/office/powerpoint/2010/main" val="865086050"/>
              </p:ext>
            </p:extLst>
          </p:nvPr>
        </p:nvGraphicFramePr>
        <p:xfrm>
          <a:off x="810069" y="2445413"/>
          <a:ext cx="8795280" cy="4412587"/>
        </p:xfrm>
        <a:graphic>
          <a:graphicData uri="http://schemas.openxmlformats.org/drawingml/2006/table">
            <a:tbl>
              <a:tblPr firstRow="1" bandRow="1">
                <a:tableStyleId>{5C22544A-7EE6-4342-B048-85BDC9FD1C3A}</a:tableStyleId>
              </a:tblPr>
              <a:tblGrid>
                <a:gridCol w="1465880">
                  <a:extLst>
                    <a:ext uri="{9D8B030D-6E8A-4147-A177-3AD203B41FA5}">
                      <a16:colId xmlns:a16="http://schemas.microsoft.com/office/drawing/2014/main" val="4077659285"/>
                    </a:ext>
                  </a:extLst>
                </a:gridCol>
                <a:gridCol w="1465880">
                  <a:extLst>
                    <a:ext uri="{9D8B030D-6E8A-4147-A177-3AD203B41FA5}">
                      <a16:colId xmlns:a16="http://schemas.microsoft.com/office/drawing/2014/main" val="1714134972"/>
                    </a:ext>
                  </a:extLst>
                </a:gridCol>
                <a:gridCol w="1465880">
                  <a:extLst>
                    <a:ext uri="{9D8B030D-6E8A-4147-A177-3AD203B41FA5}">
                      <a16:colId xmlns:a16="http://schemas.microsoft.com/office/drawing/2014/main" val="3898874910"/>
                    </a:ext>
                  </a:extLst>
                </a:gridCol>
                <a:gridCol w="1465880">
                  <a:extLst>
                    <a:ext uri="{9D8B030D-6E8A-4147-A177-3AD203B41FA5}">
                      <a16:colId xmlns:a16="http://schemas.microsoft.com/office/drawing/2014/main" val="3243706761"/>
                    </a:ext>
                  </a:extLst>
                </a:gridCol>
                <a:gridCol w="1465880">
                  <a:extLst>
                    <a:ext uri="{9D8B030D-6E8A-4147-A177-3AD203B41FA5}">
                      <a16:colId xmlns:a16="http://schemas.microsoft.com/office/drawing/2014/main" val="3464018405"/>
                    </a:ext>
                  </a:extLst>
                </a:gridCol>
                <a:gridCol w="1465880">
                  <a:extLst>
                    <a:ext uri="{9D8B030D-6E8A-4147-A177-3AD203B41FA5}">
                      <a16:colId xmlns:a16="http://schemas.microsoft.com/office/drawing/2014/main" val="3436931900"/>
                    </a:ext>
                  </a:extLst>
                </a:gridCol>
              </a:tblGrid>
              <a:tr h="499741">
                <a:tc>
                  <a:txBody>
                    <a:bodyPr/>
                    <a:lstStyle/>
                    <a:p>
                      <a:endParaRPr lang="en-US" dirty="0"/>
                    </a:p>
                  </a:txBody>
                  <a:tcPr/>
                </a:tc>
                <a:tc>
                  <a:txBody>
                    <a:bodyPr/>
                    <a:lstStyle/>
                    <a:p>
                      <a:r>
                        <a:rPr lang="en-US" dirty="0"/>
                        <a:t>Beginning Balance</a:t>
                      </a:r>
                    </a:p>
                  </a:txBody>
                  <a:tcPr/>
                </a:tc>
                <a:tc>
                  <a:txBody>
                    <a:bodyPr/>
                    <a:lstStyle/>
                    <a:p>
                      <a:r>
                        <a:rPr lang="en-US" dirty="0"/>
                        <a:t>Fund</a:t>
                      </a:r>
                    </a:p>
                    <a:p>
                      <a:r>
                        <a:rPr lang="en-US" dirty="0"/>
                        <a:t>Deposit</a:t>
                      </a:r>
                    </a:p>
                  </a:txBody>
                  <a:tcPr/>
                </a:tc>
                <a:tc>
                  <a:txBody>
                    <a:bodyPr/>
                    <a:lstStyle/>
                    <a:p>
                      <a:r>
                        <a:rPr lang="en-US" dirty="0"/>
                        <a:t>Futures( settlement) price</a:t>
                      </a:r>
                    </a:p>
                  </a:txBody>
                  <a:tcPr/>
                </a:tc>
                <a:tc>
                  <a:txBody>
                    <a:bodyPr/>
                    <a:lstStyle/>
                    <a:p>
                      <a:r>
                        <a:rPr lang="en-US" dirty="0"/>
                        <a:t>Gain/Loss</a:t>
                      </a:r>
                    </a:p>
                  </a:txBody>
                  <a:tcPr/>
                </a:tc>
                <a:tc>
                  <a:txBody>
                    <a:bodyPr/>
                    <a:lstStyle/>
                    <a:p>
                      <a:r>
                        <a:rPr lang="en-US" dirty="0"/>
                        <a:t>Ending Balance</a:t>
                      </a:r>
                    </a:p>
                  </a:txBody>
                  <a:tcPr/>
                </a:tc>
                <a:extLst>
                  <a:ext uri="{0D108BD9-81ED-4DB2-BD59-A6C34878D82A}">
                    <a16:rowId xmlns:a16="http://schemas.microsoft.com/office/drawing/2014/main" val="372825634"/>
                  </a:ext>
                </a:extLst>
              </a:tr>
              <a:tr h="499741">
                <a:tc>
                  <a:txBody>
                    <a:bodyPr/>
                    <a:lstStyle/>
                    <a:p>
                      <a:r>
                        <a:rPr lang="en-US" dirty="0"/>
                        <a:t>D</a:t>
                      </a:r>
                      <a:r>
                        <a:rPr lang="en-US" altLang="zh-CN" dirty="0"/>
                        <a:t>ay 0</a:t>
                      </a:r>
                      <a:endParaRPr lang="en-US" dirty="0"/>
                    </a:p>
                  </a:txBody>
                  <a:tcPr/>
                </a:tc>
                <a:tc>
                  <a:txBody>
                    <a:bodyPr/>
                    <a:lstStyle/>
                    <a:p>
                      <a:r>
                        <a:rPr lang="en-US" dirty="0"/>
                        <a:t>0</a:t>
                      </a:r>
                    </a:p>
                  </a:txBody>
                  <a:tcPr/>
                </a:tc>
                <a:tc>
                  <a:txBody>
                    <a:bodyPr/>
                    <a:lstStyle/>
                    <a:p>
                      <a:r>
                        <a:rPr lang="en-US" dirty="0"/>
                        <a:t>11</a:t>
                      </a:r>
                    </a:p>
                  </a:txBody>
                  <a:tcPr/>
                </a:tc>
                <a:tc>
                  <a:txBody>
                    <a:bodyPr/>
                    <a:lstStyle/>
                    <a:p>
                      <a:r>
                        <a:rPr lang="en-US" dirty="0"/>
                        <a:t>5.5</a:t>
                      </a:r>
                    </a:p>
                  </a:txBody>
                  <a:tcPr/>
                </a:tc>
                <a:tc>
                  <a:txBody>
                    <a:bodyPr/>
                    <a:lstStyle/>
                    <a:p>
                      <a:r>
                        <a:rPr lang="en-US" dirty="0"/>
                        <a:t>0</a:t>
                      </a:r>
                    </a:p>
                  </a:txBody>
                  <a:tcPr/>
                </a:tc>
                <a:tc>
                  <a:txBody>
                    <a:bodyPr/>
                    <a:lstStyle/>
                    <a:p>
                      <a:r>
                        <a:rPr lang="en-US" dirty="0"/>
                        <a:t>11</a:t>
                      </a:r>
                    </a:p>
                  </a:txBody>
                  <a:tcPr/>
                </a:tc>
                <a:extLst>
                  <a:ext uri="{0D108BD9-81ED-4DB2-BD59-A6C34878D82A}">
                    <a16:rowId xmlns:a16="http://schemas.microsoft.com/office/drawing/2014/main" val="3198945012"/>
                  </a:ext>
                </a:extLst>
              </a:tr>
              <a:tr h="499741">
                <a:tc>
                  <a:txBody>
                    <a:bodyPr/>
                    <a:lstStyle/>
                    <a:p>
                      <a:r>
                        <a:rPr lang="en-US" dirty="0"/>
                        <a:t>Day 1</a:t>
                      </a:r>
                    </a:p>
                  </a:txBody>
                  <a:tcPr/>
                </a:tc>
                <a:tc>
                  <a:txBody>
                    <a:bodyPr/>
                    <a:lstStyle/>
                    <a:p>
                      <a:r>
                        <a:rPr lang="en-US" dirty="0"/>
                        <a:t>11</a:t>
                      </a:r>
                    </a:p>
                  </a:txBody>
                  <a:tcPr/>
                </a:tc>
                <a:tc>
                  <a:txBody>
                    <a:bodyPr/>
                    <a:lstStyle/>
                    <a:p>
                      <a:r>
                        <a:rPr lang="en-US" dirty="0"/>
                        <a:t>0</a:t>
                      </a:r>
                    </a:p>
                  </a:txBody>
                  <a:tcPr/>
                </a:tc>
                <a:tc>
                  <a:txBody>
                    <a:bodyPr/>
                    <a:lstStyle/>
                    <a:p>
                      <a:r>
                        <a:rPr lang="en-US" dirty="0"/>
                        <a:t>5.4</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2361986341"/>
                  </a:ext>
                </a:extLst>
              </a:tr>
              <a:tr h="499741">
                <a:tc>
                  <a:txBody>
                    <a:bodyPr/>
                    <a:lstStyle/>
                    <a:p>
                      <a:r>
                        <a:rPr lang="en-US" dirty="0"/>
                        <a:t>Day 2</a:t>
                      </a:r>
                    </a:p>
                  </a:txBody>
                  <a:tcPr/>
                </a:tc>
                <a:tc>
                  <a:txBody>
                    <a:bodyPr/>
                    <a:lstStyle/>
                    <a:p>
                      <a:r>
                        <a:rPr lang="en-US" dirty="0"/>
                        <a:t>9</a:t>
                      </a:r>
                    </a:p>
                  </a:txBody>
                  <a:tcPr/>
                </a:tc>
                <a:tc>
                  <a:txBody>
                    <a:bodyPr/>
                    <a:lstStyle/>
                    <a:p>
                      <a:r>
                        <a:rPr lang="en-US" dirty="0"/>
                        <a:t>0</a:t>
                      </a:r>
                    </a:p>
                  </a:txBody>
                  <a:tcPr/>
                </a:tc>
                <a:tc>
                  <a:txBody>
                    <a:bodyPr/>
                    <a:lstStyle/>
                    <a:p>
                      <a:r>
                        <a:rPr lang="en-US" dirty="0"/>
                        <a:t>5.2</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400529617"/>
                  </a:ext>
                </a:extLst>
              </a:tr>
              <a:tr h="499741">
                <a:tc>
                  <a:txBody>
                    <a:bodyPr/>
                    <a:lstStyle/>
                    <a:p>
                      <a:r>
                        <a:rPr lang="en-US" dirty="0"/>
                        <a:t>Day 3</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-4</a:t>
                      </a:r>
                    </a:p>
                  </a:txBody>
                  <a:tcPr/>
                </a:tc>
                <a:tc>
                  <a:txBody>
                    <a:bodyPr/>
                    <a:lstStyle/>
                    <a:p>
                      <a:r>
                        <a:rPr lang="en-US" dirty="0"/>
                        <a:t>7</a:t>
                      </a:r>
                    </a:p>
                  </a:txBody>
                  <a:tcPr/>
                </a:tc>
                <a:extLst>
                  <a:ext uri="{0D108BD9-81ED-4DB2-BD59-A6C34878D82A}">
                    <a16:rowId xmlns:a16="http://schemas.microsoft.com/office/drawing/2014/main" val="3119369246"/>
                  </a:ext>
                </a:extLst>
              </a:tr>
              <a:tr h="499741">
                <a:tc>
                  <a:txBody>
                    <a:bodyPr/>
                    <a:lstStyle/>
                    <a:p>
                      <a:r>
                        <a:rPr lang="en-US" dirty="0"/>
                        <a:t>Day 4</a:t>
                      </a:r>
                    </a:p>
                  </a:txBody>
                  <a:tcPr/>
                </a:tc>
                <a:tc>
                  <a:txBody>
                    <a:bodyPr/>
                    <a:lstStyle/>
                    <a:p>
                      <a:r>
                        <a:rPr lang="en-US" dirty="0"/>
                        <a:t>7</a:t>
                      </a:r>
                    </a:p>
                  </a:txBody>
                  <a:tcPr/>
                </a:tc>
                <a:tc>
                  <a:txBody>
                    <a:bodyPr/>
                    <a:lstStyle/>
                    <a:p>
                      <a:r>
                        <a:rPr lang="en-US" dirty="0"/>
                        <a:t>0</a:t>
                      </a:r>
                    </a:p>
                  </a:txBody>
                  <a:tcPr/>
                </a:tc>
                <a:tc>
                  <a:txBody>
                    <a:bodyPr/>
                    <a:lstStyle/>
                    <a:p>
                      <a:r>
                        <a:rPr lang="en-US" dirty="0"/>
                        <a:t>5.1</a:t>
                      </a:r>
                    </a:p>
                  </a:txBody>
                  <a:tcPr/>
                </a:tc>
                <a:tc>
                  <a:txBody>
                    <a:bodyPr/>
                    <a:lstStyle/>
                    <a:p>
                      <a:r>
                        <a:rPr lang="en-US" dirty="0"/>
                        <a:t>2</a:t>
                      </a:r>
                    </a:p>
                  </a:txBody>
                  <a:tcPr/>
                </a:tc>
                <a:tc>
                  <a:txBody>
                    <a:bodyPr/>
                    <a:lstStyle/>
                    <a:p>
                      <a:r>
                        <a:rPr lang="en-US" dirty="0"/>
                        <a:t>9</a:t>
                      </a:r>
                    </a:p>
                  </a:txBody>
                  <a:tcPr/>
                </a:tc>
                <a:extLst>
                  <a:ext uri="{0D108BD9-81ED-4DB2-BD59-A6C34878D82A}">
                    <a16:rowId xmlns:a16="http://schemas.microsoft.com/office/drawing/2014/main" val="1293766026"/>
                  </a:ext>
                </a:extLst>
              </a:tr>
              <a:tr h="499741">
                <a:tc>
                  <a:txBody>
                    <a:bodyPr/>
                    <a:lstStyle/>
                    <a:p>
                      <a:r>
                        <a:rPr lang="en-US" dirty="0"/>
                        <a:t>Day 5</a:t>
                      </a:r>
                    </a:p>
                  </a:txBody>
                  <a:tcPr/>
                </a:tc>
                <a:tc>
                  <a:txBody>
                    <a:bodyPr/>
                    <a:lstStyle/>
                    <a:p>
                      <a:r>
                        <a:rPr lang="en-US" dirty="0"/>
                        <a:t>9</a:t>
                      </a:r>
                    </a:p>
                  </a:txBody>
                  <a:tcPr/>
                </a:tc>
                <a:tc>
                  <a:txBody>
                    <a:bodyPr/>
                    <a:lstStyle/>
                    <a:p>
                      <a:r>
                        <a:rPr lang="en-US" dirty="0"/>
                        <a:t>0</a:t>
                      </a:r>
                    </a:p>
                  </a:txBody>
                  <a:tcPr/>
                </a:tc>
                <a:tc>
                  <a:txBody>
                    <a:bodyPr/>
                    <a:lstStyle/>
                    <a:p>
                      <a:r>
                        <a:rPr lang="en-US" dirty="0"/>
                        <a:t>4.9</a:t>
                      </a:r>
                    </a:p>
                  </a:txBody>
                  <a:tcPr/>
                </a:tc>
                <a:tc>
                  <a:txBody>
                    <a:bodyPr/>
                    <a:lstStyle/>
                    <a:p>
                      <a:r>
                        <a:rPr lang="en-US" dirty="0"/>
                        <a:t>-4</a:t>
                      </a:r>
                    </a:p>
                  </a:txBody>
                  <a:tcPr/>
                </a:tc>
                <a:tc>
                  <a:txBody>
                    <a:bodyPr/>
                    <a:lstStyle/>
                    <a:p>
                      <a:r>
                        <a:rPr lang="en-US" dirty="0"/>
                        <a:t>5</a:t>
                      </a:r>
                    </a:p>
                  </a:txBody>
                  <a:tcPr/>
                </a:tc>
                <a:extLst>
                  <a:ext uri="{0D108BD9-81ED-4DB2-BD59-A6C34878D82A}">
                    <a16:rowId xmlns:a16="http://schemas.microsoft.com/office/drawing/2014/main" val="1978158379"/>
                  </a:ext>
                </a:extLst>
              </a:tr>
              <a:tr h="499741">
                <a:tc>
                  <a:txBody>
                    <a:bodyPr/>
                    <a:lstStyle/>
                    <a:p>
                      <a:r>
                        <a:rPr lang="en-US" dirty="0"/>
                        <a:t>Day 6</a:t>
                      </a:r>
                    </a:p>
                  </a:txBody>
                  <a:tcPr/>
                </a:tc>
                <a:tc>
                  <a:txBody>
                    <a:bodyPr/>
                    <a:lstStyle/>
                    <a:p>
                      <a:r>
                        <a:rPr lang="en-US" dirty="0"/>
                        <a:t>5</a:t>
                      </a:r>
                    </a:p>
                  </a:txBody>
                  <a:tcPr/>
                </a:tc>
                <a:tc>
                  <a:txBody>
                    <a:bodyPr/>
                    <a:lstStyle/>
                    <a:p>
                      <a:r>
                        <a:rPr lang="en-US" dirty="0"/>
                        <a:t>6</a:t>
                      </a:r>
                    </a:p>
                  </a:txBody>
                  <a:tcPr/>
                </a:tc>
                <a:tc>
                  <a:txBody>
                    <a:bodyPr/>
                    <a:lstStyle/>
                    <a:p>
                      <a:r>
                        <a:rPr lang="en-US" dirty="0"/>
                        <a:t>5.0</a:t>
                      </a:r>
                    </a:p>
                  </a:txBody>
                  <a:tcPr/>
                </a:tc>
                <a:tc>
                  <a:txBody>
                    <a:bodyPr/>
                    <a:lstStyle/>
                    <a:p>
                      <a:r>
                        <a:rPr lang="en-US" dirty="0"/>
                        <a:t>2</a:t>
                      </a:r>
                    </a:p>
                  </a:txBody>
                  <a:tcPr/>
                </a:tc>
                <a:tc>
                  <a:txBody>
                    <a:bodyPr/>
                    <a:lstStyle/>
                    <a:p>
                      <a:r>
                        <a:rPr lang="en-US" dirty="0"/>
                        <a:t>13</a:t>
                      </a:r>
                    </a:p>
                  </a:txBody>
                  <a:tcPr/>
                </a:tc>
                <a:extLst>
                  <a:ext uri="{0D108BD9-81ED-4DB2-BD59-A6C34878D82A}">
                    <a16:rowId xmlns:a16="http://schemas.microsoft.com/office/drawing/2014/main" val="3547705473"/>
                  </a:ext>
                </a:extLst>
              </a:tr>
            </a:tbl>
          </a:graphicData>
        </a:graphic>
      </p:graphicFrame>
      <mc:AlternateContent xmlns:mc="http://schemas.openxmlformats.org/markup-compatibility/2006" xmlns:p14="http://schemas.microsoft.com/office/powerpoint/2010/main">
        <mc:Choice Requires="p14">
          <p:contentPart p14:bwMode="auto" r:id="rId2">
            <p14:nvContentPartPr>
              <p14:cNvPr id="338" name="墨迹 337">
                <a:extLst>
                  <a:ext uri="{FF2B5EF4-FFF2-40B4-BE49-F238E27FC236}">
                    <a16:creationId xmlns:a16="http://schemas.microsoft.com/office/drawing/2014/main" id="{E24A301B-9B2E-194D-9A3B-0B5974E8839C}"/>
                  </a:ext>
                </a:extLst>
              </p14:cNvPr>
              <p14:cNvContentPartPr/>
              <p14:nvPr/>
            </p14:nvContentPartPr>
            <p14:xfrm>
              <a:off x="4097718" y="879981"/>
              <a:ext cx="360" cy="360"/>
            </p14:xfrm>
          </p:contentPart>
        </mc:Choice>
        <mc:Fallback xmlns="">
          <p:pic>
            <p:nvPicPr>
              <p:cNvPr id="338" name="墨迹 337">
                <a:extLst>
                  <a:ext uri="{FF2B5EF4-FFF2-40B4-BE49-F238E27FC236}">
                    <a16:creationId xmlns:a16="http://schemas.microsoft.com/office/drawing/2014/main" id="{E24A301B-9B2E-194D-9A3B-0B5974E8839C}"/>
                  </a:ext>
                </a:extLst>
              </p:cNvPr>
              <p:cNvPicPr/>
              <p:nvPr/>
            </p:nvPicPr>
            <p:blipFill>
              <a:blip r:embed="rId3"/>
              <a:stretch>
                <a:fillRect/>
              </a:stretch>
            </p:blipFill>
            <p:spPr>
              <a:xfrm>
                <a:off x="4082238" y="864501"/>
                <a:ext cx="30960" cy="30960"/>
              </a:xfrm>
              <a:prstGeom prst="rect">
                <a:avLst/>
              </a:prstGeom>
            </p:spPr>
          </p:pic>
        </mc:Fallback>
      </mc:AlternateContent>
    </p:spTree>
    <p:extLst>
      <p:ext uri="{BB962C8B-B14F-4D97-AF65-F5344CB8AC3E}">
        <p14:creationId xmlns:p14="http://schemas.microsoft.com/office/powerpoint/2010/main" val="134722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74068-6BBF-4ABD-B9AD-D16B9AC0E5F0}"/>
              </a:ext>
            </a:extLst>
          </p:cNvPr>
          <p:cNvSpPr>
            <a:spLocks noGrp="1"/>
          </p:cNvSpPr>
          <p:nvPr>
            <p:ph type="title"/>
          </p:nvPr>
        </p:nvSpPr>
        <p:spPr/>
        <p:txBody>
          <a:bodyPr>
            <a:normAutofit fontScale="90000"/>
          </a:bodyPr>
          <a:lstStyle/>
          <a:p>
            <a:r>
              <a:rPr lang="en-US" sz="4000"/>
              <a:t>Futures Contracts</a:t>
            </a:r>
            <a:br>
              <a:rPr lang="en-US" sz="4000"/>
            </a:br>
            <a:r>
              <a:rPr kumimoji="1" lang="en-US" altLang="zh-CN" sz="4000"/>
              <a:t>Way to against default</a:t>
            </a:r>
            <a:br>
              <a:rPr kumimoji="1" lang="zh-CN" altLang="en-US" sz="4000"/>
            </a:br>
            <a:endParaRPr lang="en-US" sz="4000" dirty="0"/>
          </a:p>
        </p:txBody>
      </p:sp>
      <p:graphicFrame>
        <p:nvGraphicFramePr>
          <p:cNvPr id="5" name="Content Placeholder 2">
            <a:extLst>
              <a:ext uri="{FF2B5EF4-FFF2-40B4-BE49-F238E27FC236}">
                <a16:creationId xmlns:a16="http://schemas.microsoft.com/office/drawing/2014/main" id="{2803F751-3BB1-B4D3-7273-E00ECA41129C}"/>
              </a:ext>
            </a:extLst>
          </p:cNvPr>
          <p:cNvGraphicFramePr>
            <a:graphicFrameLocks noGrp="1"/>
          </p:cNvGraphicFramePr>
          <p:nvPr>
            <p:ph idx="1"/>
            <p:extLst>
              <p:ext uri="{D42A27DB-BD31-4B8C-83A1-F6EECF244321}">
                <p14:modId xmlns:p14="http://schemas.microsoft.com/office/powerpoint/2010/main" val="1084850669"/>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02081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73D5B-9701-4D72-BA13-CDAC04768441}"/>
              </a:ext>
            </a:extLst>
          </p:cNvPr>
          <p:cNvSpPr>
            <a:spLocks noGrp="1"/>
          </p:cNvSpPr>
          <p:nvPr>
            <p:ph type="title"/>
          </p:nvPr>
        </p:nvSpPr>
        <p:spPr>
          <a:xfrm>
            <a:off x="1024128" y="585216"/>
            <a:ext cx="6066818" cy="1499616"/>
          </a:xfrm>
        </p:spPr>
        <p:txBody>
          <a:bodyPr>
            <a:normAutofit fontScale="90000"/>
          </a:bodyPr>
          <a:lstStyle/>
          <a:p>
            <a:r>
              <a:rPr lang="en-US" dirty="0"/>
              <a:t>Futures Contracts</a:t>
            </a:r>
            <a:br>
              <a:rPr lang="en-US" dirty="0"/>
            </a:br>
            <a:r>
              <a:rPr lang="en" altLang="zh-CN" sz="3100" dirty="0"/>
              <a:t>Final Settlement of futures</a:t>
            </a:r>
            <a:br>
              <a:rPr lang="en" altLang="zh-CN" dirty="0"/>
            </a:br>
            <a:endParaRPr lang="en-US" dirty="0"/>
          </a:p>
        </p:txBody>
      </p:sp>
      <p:sp>
        <p:nvSpPr>
          <p:cNvPr id="3" name="Content Placeholder 2">
            <a:extLst>
              <a:ext uri="{FF2B5EF4-FFF2-40B4-BE49-F238E27FC236}">
                <a16:creationId xmlns:a16="http://schemas.microsoft.com/office/drawing/2014/main" id="{3338877D-1A2F-4D85-9482-5E239F1DB11E}"/>
              </a:ext>
            </a:extLst>
          </p:cNvPr>
          <p:cNvSpPr>
            <a:spLocks noGrp="1"/>
          </p:cNvSpPr>
          <p:nvPr>
            <p:ph idx="1"/>
          </p:nvPr>
        </p:nvSpPr>
        <p:spPr>
          <a:xfrm>
            <a:off x="1024128" y="2286000"/>
            <a:ext cx="6066818" cy="4023360"/>
          </a:xfrm>
        </p:spPr>
        <p:txBody>
          <a:bodyPr>
            <a:normAutofit/>
          </a:bodyPr>
          <a:lstStyle/>
          <a:p>
            <a:pPr lvl="1"/>
            <a:r>
              <a:rPr lang="en" altLang="zh-CN" dirty="0"/>
              <a:t>Futures contracts specify whether </a:t>
            </a:r>
            <a:r>
              <a:rPr lang="en" altLang="zh-CN" dirty="0">
                <a:solidFill>
                  <a:srgbClr val="FF0000"/>
                </a:solidFill>
              </a:rPr>
              <a:t>physical delivery of an underlying or cash settlement </a:t>
            </a:r>
            <a:r>
              <a:rPr lang="en" altLang="zh-CN" dirty="0"/>
              <a:t>occurs at expiration. </a:t>
            </a:r>
          </a:p>
          <a:p>
            <a:pPr lvl="1"/>
            <a:r>
              <a:rPr lang="en-US" dirty="0"/>
              <a:t>At any given time, the number of outstanding contracts is called the </a:t>
            </a:r>
            <a:r>
              <a:rPr lang="en-US" dirty="0">
                <a:solidFill>
                  <a:srgbClr val="FF0000"/>
                </a:solidFill>
              </a:rPr>
              <a:t>open interest</a:t>
            </a:r>
            <a:r>
              <a:rPr lang="en-US" dirty="0"/>
              <a:t>.</a:t>
            </a:r>
          </a:p>
          <a:p>
            <a:pPr lvl="1"/>
            <a:r>
              <a:rPr lang="en-US" i="1" dirty="0"/>
              <a:t>The </a:t>
            </a:r>
            <a:r>
              <a:rPr lang="en-US" i="1" dirty="0">
                <a:solidFill>
                  <a:srgbClr val="FF0000"/>
                </a:solidFill>
              </a:rPr>
              <a:t>futures price converges to the spot price </a:t>
            </a:r>
            <a:r>
              <a:rPr lang="en-US" i="1" dirty="0"/>
              <a:t>at expiration.</a:t>
            </a:r>
          </a:p>
          <a:p>
            <a:endParaRPr lang="en-US" dirty="0"/>
          </a:p>
        </p:txBody>
      </p:sp>
      <p:pic>
        <p:nvPicPr>
          <p:cNvPr id="5" name="Picture 4" descr="Calculator, pen, compass, money and a paper with graphs printed on it">
            <a:extLst>
              <a:ext uri="{FF2B5EF4-FFF2-40B4-BE49-F238E27FC236}">
                <a16:creationId xmlns:a16="http://schemas.microsoft.com/office/drawing/2014/main" id="{81888A1F-9587-FD35-0A83-BB07A9DE6520}"/>
              </a:ext>
            </a:extLst>
          </p:cNvPr>
          <p:cNvPicPr>
            <a:picLocks noChangeAspect="1"/>
          </p:cNvPicPr>
          <p:nvPr/>
        </p:nvPicPr>
        <p:blipFill rotWithShape="1">
          <a:blip r:embed="rId2"/>
          <a:srcRect l="31730" r="27507" b="-1"/>
          <a:stretch/>
        </p:blipFill>
        <p:spPr>
          <a:xfrm>
            <a:off x="7552266" y="10"/>
            <a:ext cx="4639733" cy="6857990"/>
          </a:xfrm>
          <a:prstGeom prst="rect">
            <a:avLst/>
          </a:prstGeom>
        </p:spPr>
      </p:pic>
    </p:spTree>
    <p:extLst>
      <p:ext uri="{BB962C8B-B14F-4D97-AF65-F5344CB8AC3E}">
        <p14:creationId xmlns:p14="http://schemas.microsoft.com/office/powerpoint/2010/main" val="3563469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A5ABE-2896-425B-8A6B-C6798473399B}"/>
              </a:ext>
            </a:extLst>
          </p:cNvPr>
          <p:cNvSpPr>
            <a:spLocks noGrp="1"/>
          </p:cNvSpPr>
          <p:nvPr>
            <p:ph type="title"/>
          </p:nvPr>
        </p:nvSpPr>
        <p:spPr/>
        <p:txBody>
          <a:bodyPr>
            <a:normAutofit/>
          </a:bodyPr>
          <a:lstStyle/>
          <a:p>
            <a:r>
              <a:rPr lang="en-US" sz="4000" dirty="0"/>
              <a:t>Futures Contracts</a:t>
            </a:r>
          </a:p>
        </p:txBody>
      </p:sp>
      <p:sp>
        <p:nvSpPr>
          <p:cNvPr id="3" name="Content Placeholder 2">
            <a:extLst>
              <a:ext uri="{FF2B5EF4-FFF2-40B4-BE49-F238E27FC236}">
                <a16:creationId xmlns:a16="http://schemas.microsoft.com/office/drawing/2014/main" id="{623AEC1E-9777-48C5-87BD-A931BA848044}"/>
              </a:ext>
            </a:extLst>
          </p:cNvPr>
          <p:cNvSpPr>
            <a:spLocks noGrp="1"/>
          </p:cNvSpPr>
          <p:nvPr>
            <p:ph idx="1"/>
          </p:nvPr>
        </p:nvSpPr>
        <p:spPr/>
        <p:txBody>
          <a:bodyPr/>
          <a:lstStyle/>
          <a:p>
            <a:r>
              <a:rPr lang="en-US" dirty="0"/>
              <a:t>Difference between forward and futures</a:t>
            </a:r>
          </a:p>
        </p:txBody>
      </p:sp>
      <p:graphicFrame>
        <p:nvGraphicFramePr>
          <p:cNvPr id="4" name="Table 3">
            <a:extLst>
              <a:ext uri="{FF2B5EF4-FFF2-40B4-BE49-F238E27FC236}">
                <a16:creationId xmlns:a16="http://schemas.microsoft.com/office/drawing/2014/main" id="{46F66057-64DC-4175-AA8D-F7038701FA03}"/>
              </a:ext>
            </a:extLst>
          </p:cNvPr>
          <p:cNvGraphicFramePr>
            <a:graphicFrameLocks noGrp="1"/>
          </p:cNvGraphicFramePr>
          <p:nvPr>
            <p:extLst>
              <p:ext uri="{D42A27DB-BD31-4B8C-83A1-F6EECF244321}">
                <p14:modId xmlns:p14="http://schemas.microsoft.com/office/powerpoint/2010/main" val="131084535"/>
              </p:ext>
            </p:extLst>
          </p:nvPr>
        </p:nvGraphicFramePr>
        <p:xfrm>
          <a:off x="1146002" y="2617615"/>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803333586"/>
                    </a:ext>
                  </a:extLst>
                </a:gridCol>
                <a:gridCol w="4064000">
                  <a:extLst>
                    <a:ext uri="{9D8B030D-6E8A-4147-A177-3AD203B41FA5}">
                      <a16:colId xmlns:a16="http://schemas.microsoft.com/office/drawing/2014/main" val="2789750194"/>
                    </a:ext>
                  </a:extLst>
                </a:gridCol>
              </a:tblGrid>
              <a:tr h="370840">
                <a:tc>
                  <a:txBody>
                    <a:bodyPr/>
                    <a:lstStyle/>
                    <a:p>
                      <a:r>
                        <a:rPr lang="en-US" dirty="0"/>
                        <a:t>Forward</a:t>
                      </a:r>
                    </a:p>
                  </a:txBody>
                  <a:tcPr/>
                </a:tc>
                <a:tc>
                  <a:txBody>
                    <a:bodyPr/>
                    <a:lstStyle/>
                    <a:p>
                      <a:r>
                        <a:rPr lang="en-US" dirty="0"/>
                        <a:t>Futures</a:t>
                      </a:r>
                    </a:p>
                  </a:txBody>
                  <a:tcPr/>
                </a:tc>
                <a:extLst>
                  <a:ext uri="{0D108BD9-81ED-4DB2-BD59-A6C34878D82A}">
                    <a16:rowId xmlns:a16="http://schemas.microsoft.com/office/drawing/2014/main" val="959545506"/>
                  </a:ext>
                </a:extLst>
              </a:tr>
              <a:tr h="370840">
                <a:tc>
                  <a:txBody>
                    <a:bodyPr/>
                    <a:lstStyle/>
                    <a:p>
                      <a:r>
                        <a:rPr lang="en-US" dirty="0"/>
                        <a:t>More privacy/Less regulated</a:t>
                      </a:r>
                    </a:p>
                  </a:txBody>
                  <a:tcPr/>
                </a:tc>
                <a:tc>
                  <a:txBody>
                    <a:bodyPr/>
                    <a:lstStyle/>
                    <a:p>
                      <a:r>
                        <a:rPr lang="en-US" dirty="0"/>
                        <a:t>Highly regulated</a:t>
                      </a:r>
                    </a:p>
                  </a:txBody>
                  <a:tcPr/>
                </a:tc>
                <a:extLst>
                  <a:ext uri="{0D108BD9-81ED-4DB2-BD59-A6C34878D82A}">
                    <a16:rowId xmlns:a16="http://schemas.microsoft.com/office/drawing/2014/main" val="1048862523"/>
                  </a:ext>
                </a:extLst>
              </a:tr>
              <a:tr h="370840">
                <a:tc>
                  <a:txBody>
                    <a:bodyPr/>
                    <a:lstStyle/>
                    <a:p>
                      <a:endParaRPr lang="en-US"/>
                    </a:p>
                  </a:txBody>
                  <a:tcPr/>
                </a:tc>
                <a:tc>
                  <a:txBody>
                    <a:bodyPr/>
                    <a:lstStyle/>
                    <a:p>
                      <a:r>
                        <a:rPr lang="en-US" dirty="0"/>
                        <a:t>More transparent</a:t>
                      </a:r>
                    </a:p>
                  </a:txBody>
                  <a:tcPr/>
                </a:tc>
                <a:extLst>
                  <a:ext uri="{0D108BD9-81ED-4DB2-BD59-A6C34878D82A}">
                    <a16:rowId xmlns:a16="http://schemas.microsoft.com/office/drawing/2014/main" val="828531945"/>
                  </a:ext>
                </a:extLst>
              </a:tr>
              <a:tr h="370840">
                <a:tc>
                  <a:txBody>
                    <a:bodyPr/>
                    <a:lstStyle/>
                    <a:p>
                      <a:r>
                        <a:rPr lang="en-US" dirty="0"/>
                        <a:t>More flexibility</a:t>
                      </a:r>
                    </a:p>
                  </a:txBody>
                  <a:tcPr/>
                </a:tc>
                <a:tc>
                  <a:txBody>
                    <a:bodyPr/>
                    <a:lstStyle/>
                    <a:p>
                      <a:endParaRPr lang="en-US" dirty="0"/>
                    </a:p>
                  </a:txBody>
                  <a:tcPr/>
                </a:tc>
                <a:extLst>
                  <a:ext uri="{0D108BD9-81ED-4DB2-BD59-A6C34878D82A}">
                    <a16:rowId xmlns:a16="http://schemas.microsoft.com/office/drawing/2014/main" val="1962997269"/>
                  </a:ext>
                </a:extLst>
              </a:tr>
              <a:tr h="370840">
                <a:tc>
                  <a:txBody>
                    <a:bodyPr/>
                    <a:lstStyle/>
                    <a:p>
                      <a:r>
                        <a:rPr lang="en-US" dirty="0"/>
                        <a:t>More customized</a:t>
                      </a:r>
                    </a:p>
                  </a:txBody>
                  <a:tcPr/>
                </a:tc>
                <a:tc>
                  <a:txBody>
                    <a:bodyPr/>
                    <a:lstStyle/>
                    <a:p>
                      <a:r>
                        <a:rPr lang="en-US" dirty="0"/>
                        <a:t>Standardized</a:t>
                      </a:r>
                    </a:p>
                  </a:txBody>
                  <a:tcPr/>
                </a:tc>
                <a:extLst>
                  <a:ext uri="{0D108BD9-81ED-4DB2-BD59-A6C34878D82A}">
                    <a16:rowId xmlns:a16="http://schemas.microsoft.com/office/drawing/2014/main" val="2137983122"/>
                  </a:ext>
                </a:extLst>
              </a:tr>
              <a:tr h="370840">
                <a:tc>
                  <a:txBody>
                    <a:bodyPr/>
                    <a:lstStyle/>
                    <a:p>
                      <a:r>
                        <a:rPr lang="en-US" dirty="0"/>
                        <a:t>Settle at expiration</a:t>
                      </a:r>
                    </a:p>
                  </a:txBody>
                  <a:tcPr/>
                </a:tc>
                <a:tc>
                  <a:txBody>
                    <a:bodyPr/>
                    <a:lstStyle/>
                    <a:p>
                      <a:r>
                        <a:rPr lang="en-US" dirty="0"/>
                        <a:t>Daily settlement</a:t>
                      </a:r>
                    </a:p>
                  </a:txBody>
                  <a:tcPr/>
                </a:tc>
                <a:extLst>
                  <a:ext uri="{0D108BD9-81ED-4DB2-BD59-A6C34878D82A}">
                    <a16:rowId xmlns:a16="http://schemas.microsoft.com/office/drawing/2014/main" val="2105982241"/>
                  </a:ext>
                </a:extLst>
              </a:tr>
              <a:tr h="370840">
                <a:tc>
                  <a:txBody>
                    <a:bodyPr/>
                    <a:lstStyle/>
                    <a:p>
                      <a:endParaRPr lang="en-US" dirty="0"/>
                    </a:p>
                  </a:txBody>
                  <a:tcPr/>
                </a:tc>
                <a:tc>
                  <a:txBody>
                    <a:bodyPr/>
                    <a:lstStyle/>
                    <a:p>
                      <a:r>
                        <a:rPr lang="en-US" dirty="0"/>
                        <a:t>Credit guarantee(Margin account)</a:t>
                      </a:r>
                    </a:p>
                  </a:txBody>
                  <a:tcPr/>
                </a:tc>
                <a:extLst>
                  <a:ext uri="{0D108BD9-81ED-4DB2-BD59-A6C34878D82A}">
                    <a16:rowId xmlns:a16="http://schemas.microsoft.com/office/drawing/2014/main" val="2213499191"/>
                  </a:ext>
                </a:extLst>
              </a:tr>
            </a:tbl>
          </a:graphicData>
        </a:graphic>
      </p:graphicFrame>
    </p:spTree>
    <p:extLst>
      <p:ext uri="{BB962C8B-B14F-4D97-AF65-F5344CB8AC3E}">
        <p14:creationId xmlns:p14="http://schemas.microsoft.com/office/powerpoint/2010/main" val="2325912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2F50208-41F1-E14D-A989-56B5CBE8F076}"/>
              </a:ext>
            </a:extLst>
          </p:cNvPr>
          <p:cNvSpPr>
            <a:spLocks noGrp="1"/>
          </p:cNvSpPr>
          <p:nvPr>
            <p:ph type="title"/>
          </p:nvPr>
        </p:nvSpPr>
        <p:spPr>
          <a:xfrm>
            <a:off x="1024129" y="585216"/>
            <a:ext cx="3779085" cy="1499616"/>
          </a:xfrm>
        </p:spPr>
        <p:txBody>
          <a:bodyPr>
            <a:normAutofit fontScale="90000"/>
          </a:bodyPr>
          <a:lstStyle/>
          <a:p>
            <a:r>
              <a:rPr lang="en-US" altLang="zh-CN" sz="4300">
                <a:solidFill>
                  <a:srgbClr val="FFFFFF"/>
                </a:solidFill>
              </a:rPr>
              <a:t>Futures Contracts</a:t>
            </a:r>
            <a:br>
              <a:rPr lang="en-US" altLang="zh-CN" sz="4300">
                <a:solidFill>
                  <a:srgbClr val="FFFFFF"/>
                </a:solidFill>
              </a:rPr>
            </a:br>
            <a:r>
              <a:rPr lang="en-US" altLang="zh-CN" sz="4300">
                <a:solidFill>
                  <a:srgbClr val="FFFFFF"/>
                </a:solidFill>
              </a:rPr>
              <a:t>example</a:t>
            </a:r>
            <a:endParaRPr kumimoji="1" lang="zh-CN" altLang="en-US" sz="4300">
              <a:solidFill>
                <a:srgbClr val="FFFFFF"/>
              </a:solidFill>
            </a:endParaRPr>
          </a:p>
        </p:txBody>
      </p:sp>
      <p:cxnSp>
        <p:nvCxnSpPr>
          <p:cNvPr id="18" name="Straight Connector 17">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8">
            <a:extLst>
              <a:ext uri="{FF2B5EF4-FFF2-40B4-BE49-F238E27FC236}">
                <a16:creationId xmlns:a16="http://schemas.microsoft.com/office/drawing/2014/main" id="{A11AAF08-0E72-7636-60F4-AB3BF6795F91}"/>
              </a:ext>
            </a:extLst>
          </p:cNvPr>
          <p:cNvSpPr>
            <a:spLocks noGrp="1"/>
          </p:cNvSpPr>
          <p:nvPr>
            <p:ph idx="1"/>
          </p:nvPr>
        </p:nvSpPr>
        <p:spPr>
          <a:xfrm>
            <a:off x="1024129" y="2286000"/>
            <a:ext cx="3791711" cy="3931920"/>
          </a:xfrm>
        </p:spPr>
        <p:txBody>
          <a:bodyPr>
            <a:normAutofit/>
          </a:bodyPr>
          <a:lstStyle/>
          <a:p>
            <a:r>
              <a:rPr lang="en" altLang="zh-CN">
                <a:solidFill>
                  <a:srgbClr val="FFFFFF"/>
                </a:solidFill>
              </a:rPr>
              <a:t>Procam purchases a futures contract [</a:t>
            </a:r>
            <a:r>
              <a:rPr lang="en" altLang="zh-CN" i="1">
                <a:solidFill>
                  <a:srgbClr val="FFFFFF"/>
                </a:solidFill>
              </a:rPr>
              <a:t>f</a:t>
            </a:r>
            <a:r>
              <a:rPr lang="en" altLang="zh-CN">
                <a:solidFill>
                  <a:srgbClr val="FFFFFF"/>
                </a:solidFill>
              </a:rPr>
              <a:t>0(</a:t>
            </a:r>
            <a:r>
              <a:rPr lang="en" altLang="zh-CN" i="1">
                <a:solidFill>
                  <a:srgbClr val="FFFFFF"/>
                </a:solidFill>
              </a:rPr>
              <a:t>T</a:t>
            </a:r>
            <a:r>
              <a:rPr lang="en" altLang="zh-CN">
                <a:solidFill>
                  <a:srgbClr val="FFFFFF"/>
                </a:solidFill>
              </a:rPr>
              <a:t>) = $1,792.13] on the exchange via a financial intermediary. </a:t>
            </a:r>
          </a:p>
          <a:p>
            <a:endParaRPr lang="en" altLang="zh-CN">
              <a:solidFill>
                <a:srgbClr val="FFFFFF"/>
              </a:solidFill>
            </a:endParaRPr>
          </a:p>
          <a:p>
            <a:endParaRPr lang="en-US">
              <a:solidFill>
                <a:srgbClr val="FFFFFF"/>
              </a:solidFill>
            </a:endParaRPr>
          </a:p>
        </p:txBody>
      </p:sp>
      <p:pic>
        <p:nvPicPr>
          <p:cNvPr id="5" name="内容占位符 4" descr="表格&#10;&#10;描述已自动生成">
            <a:extLst>
              <a:ext uri="{FF2B5EF4-FFF2-40B4-BE49-F238E27FC236}">
                <a16:creationId xmlns:a16="http://schemas.microsoft.com/office/drawing/2014/main" id="{1623BCBD-1AF7-894A-9ADA-F66657994101}"/>
              </a:ext>
            </a:extLst>
          </p:cNvPr>
          <p:cNvPicPr>
            <a:picLocks noChangeAspect="1"/>
          </p:cNvPicPr>
          <p:nvPr/>
        </p:nvPicPr>
        <p:blipFill>
          <a:blip r:embed="rId2"/>
          <a:stretch>
            <a:fillRect/>
          </a:stretch>
        </p:blipFill>
        <p:spPr>
          <a:xfrm>
            <a:off x="6096000" y="1137513"/>
            <a:ext cx="5455921" cy="4582973"/>
          </a:xfrm>
          <a:prstGeom prst="rect">
            <a:avLst/>
          </a:prstGeom>
        </p:spPr>
      </p:pic>
    </p:spTree>
    <p:extLst>
      <p:ext uri="{BB962C8B-B14F-4D97-AF65-F5344CB8AC3E}">
        <p14:creationId xmlns:p14="http://schemas.microsoft.com/office/powerpoint/2010/main" val="424181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a:t>Swap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u="sng" dirty="0">
                <a:solidFill>
                  <a:srgbClr val="FF0000"/>
                </a:solidFill>
              </a:rPr>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7" name="Graphic 6" descr="握手">
            <a:extLst>
              <a:ext uri="{FF2B5EF4-FFF2-40B4-BE49-F238E27FC236}">
                <a16:creationId xmlns:a16="http://schemas.microsoft.com/office/drawing/2014/main" id="{45C5EA3D-CAA2-2E31-4A50-F16271CBA8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3420598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399E1-9A90-4AE5-8D83-E334323FD224}"/>
              </a:ext>
            </a:extLst>
          </p:cNvPr>
          <p:cNvSpPr>
            <a:spLocks noGrp="1"/>
          </p:cNvSpPr>
          <p:nvPr>
            <p:ph type="title"/>
          </p:nvPr>
        </p:nvSpPr>
        <p:spPr>
          <a:xfrm>
            <a:off x="1024128" y="585216"/>
            <a:ext cx="8018272" cy="1499616"/>
          </a:xfrm>
        </p:spPr>
        <p:txBody>
          <a:bodyPr>
            <a:normAutofit/>
          </a:bodyPr>
          <a:lstStyle/>
          <a:p>
            <a:r>
              <a:rPr lang="en-US"/>
              <a:t>Swap Contracts</a:t>
            </a:r>
          </a:p>
        </p:txBody>
      </p:sp>
      <p:sp>
        <p:nvSpPr>
          <p:cNvPr id="3" name="Content Placeholder 2">
            <a:extLst>
              <a:ext uri="{FF2B5EF4-FFF2-40B4-BE49-F238E27FC236}">
                <a16:creationId xmlns:a16="http://schemas.microsoft.com/office/drawing/2014/main" id="{9749AD03-FDAB-4BB0-A6F8-7357FF35FA5F}"/>
              </a:ext>
            </a:extLst>
          </p:cNvPr>
          <p:cNvSpPr>
            <a:spLocks noGrp="1"/>
          </p:cNvSpPr>
          <p:nvPr>
            <p:ph idx="1"/>
          </p:nvPr>
        </p:nvSpPr>
        <p:spPr>
          <a:xfrm>
            <a:off x="1024128" y="2286000"/>
            <a:ext cx="8018271" cy="4023360"/>
          </a:xfrm>
        </p:spPr>
        <p:txBody>
          <a:bodyPr>
            <a:normAutofit/>
          </a:bodyPr>
          <a:lstStyle/>
          <a:p>
            <a:r>
              <a:rPr lang="en-US" dirty="0"/>
              <a:t>Definition: A swap is a firm commitment under which two counterparties </a:t>
            </a:r>
            <a:r>
              <a:rPr lang="en-US" dirty="0">
                <a:solidFill>
                  <a:srgbClr val="FF0000"/>
                </a:solidFill>
              </a:rPr>
              <a:t>exchange a series of cash flows </a:t>
            </a:r>
            <a:r>
              <a:rPr lang="en-US" dirty="0"/>
              <a:t>in the future. One set of cash flows is typically </a:t>
            </a:r>
            <a:r>
              <a:rPr lang="en-US" dirty="0">
                <a:solidFill>
                  <a:srgbClr val="FF0000"/>
                </a:solidFill>
              </a:rPr>
              <a:t>variable, or floating</a:t>
            </a:r>
            <a:r>
              <a:rPr lang="en-US" dirty="0"/>
              <a:t>, and determined by a market reference rate that resets each period. The other cash flow stream is usually </a:t>
            </a:r>
            <a:r>
              <a:rPr lang="en-US" dirty="0">
                <a:solidFill>
                  <a:srgbClr val="FF0000"/>
                </a:solidFill>
              </a:rPr>
              <a:t>fixed or may vary based on a different underlying asset or rate</a:t>
            </a:r>
            <a:r>
              <a:rPr lang="en-US" dirty="0"/>
              <a:t>.</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4234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617E6-4169-44D7-ADCE-3B9EA049664F}"/>
              </a:ext>
            </a:extLst>
          </p:cNvPr>
          <p:cNvSpPr>
            <a:spLocks noGrp="1"/>
          </p:cNvSpPr>
          <p:nvPr>
            <p:ph type="title"/>
          </p:nvPr>
        </p:nvSpPr>
        <p:spPr>
          <a:xfrm>
            <a:off x="1024128" y="585216"/>
            <a:ext cx="6066818" cy="1499616"/>
          </a:xfrm>
        </p:spPr>
        <p:txBody>
          <a:bodyPr>
            <a:normAutofit/>
          </a:bodyPr>
          <a:lstStyle/>
          <a:p>
            <a:r>
              <a:rPr lang="en-US" altLang="zh-CN" dirty="0"/>
              <a:t>Derivatives</a:t>
            </a:r>
            <a:br>
              <a:rPr lang="en-US" dirty="0"/>
            </a:br>
            <a:r>
              <a:rPr lang="en-US" sz="3600" dirty="0"/>
              <a:t>TYPES OF DERIVATIVES</a:t>
            </a:r>
          </a:p>
        </p:txBody>
      </p:sp>
      <p:sp>
        <p:nvSpPr>
          <p:cNvPr id="3" name="Content Placeholder 2">
            <a:extLst>
              <a:ext uri="{FF2B5EF4-FFF2-40B4-BE49-F238E27FC236}">
                <a16:creationId xmlns:a16="http://schemas.microsoft.com/office/drawing/2014/main" id="{8ABE3BEB-A5DB-4FEF-8C80-E8CB9E0F80E1}"/>
              </a:ext>
            </a:extLst>
          </p:cNvPr>
          <p:cNvSpPr>
            <a:spLocks noGrp="1"/>
          </p:cNvSpPr>
          <p:nvPr>
            <p:ph idx="1"/>
          </p:nvPr>
        </p:nvSpPr>
        <p:spPr>
          <a:xfrm>
            <a:off x="1024128" y="2286000"/>
            <a:ext cx="6066818" cy="4023360"/>
          </a:xfrm>
        </p:spPr>
        <p:txBody>
          <a:bodyPr>
            <a:normAutofit/>
          </a:bodyPr>
          <a:lstStyle/>
          <a:p>
            <a:r>
              <a:rPr lang="en" altLang="zh-CN" dirty="0"/>
              <a:t>Primary derivative types include a </a:t>
            </a:r>
            <a:r>
              <a:rPr lang="en" altLang="zh-CN" dirty="0">
                <a:solidFill>
                  <a:srgbClr val="FF0000"/>
                </a:solidFill>
              </a:rPr>
              <a:t>firm(forward) commitment</a:t>
            </a:r>
            <a:r>
              <a:rPr lang="en" altLang="zh-CN" dirty="0"/>
              <a:t> in which a predetermined amount is agreed to be exchanged between counterparties at settlement and a </a:t>
            </a:r>
            <a:r>
              <a:rPr lang="en" altLang="zh-CN" dirty="0">
                <a:solidFill>
                  <a:srgbClr val="FF0000"/>
                </a:solidFill>
              </a:rPr>
              <a:t>contingent claim </a:t>
            </a:r>
            <a:r>
              <a:rPr lang="en" altLang="zh-CN" dirty="0"/>
              <a:t>in which one of the counterparties determines whether and when the trade will settle. </a:t>
            </a:r>
          </a:p>
        </p:txBody>
      </p:sp>
      <p:pic>
        <p:nvPicPr>
          <p:cNvPr id="5" name="Picture 4" descr="A calculus formula">
            <a:extLst>
              <a:ext uri="{FF2B5EF4-FFF2-40B4-BE49-F238E27FC236}">
                <a16:creationId xmlns:a16="http://schemas.microsoft.com/office/drawing/2014/main" id="{B25BB370-1FE7-B181-4621-0EF2A6325C9D}"/>
              </a:ext>
            </a:extLst>
          </p:cNvPr>
          <p:cNvPicPr>
            <a:picLocks noChangeAspect="1"/>
          </p:cNvPicPr>
          <p:nvPr/>
        </p:nvPicPr>
        <p:blipFill rotWithShape="1">
          <a:blip r:embed="rId2"/>
          <a:srcRect l="24398" r="30442" b="-1"/>
          <a:stretch/>
        </p:blipFill>
        <p:spPr>
          <a:xfrm>
            <a:off x="7552266" y="10"/>
            <a:ext cx="4639733" cy="6857990"/>
          </a:xfrm>
          <a:prstGeom prst="rect">
            <a:avLst/>
          </a:prstGeom>
        </p:spPr>
      </p:pic>
    </p:spTree>
    <p:extLst>
      <p:ext uri="{BB962C8B-B14F-4D97-AF65-F5344CB8AC3E}">
        <p14:creationId xmlns:p14="http://schemas.microsoft.com/office/powerpoint/2010/main" val="2424597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C2E-2A64-4F58-B789-1B63C5258C5E}"/>
              </a:ext>
            </a:extLst>
          </p:cNvPr>
          <p:cNvSpPr>
            <a:spLocks noGrp="1"/>
          </p:cNvSpPr>
          <p:nvPr>
            <p:ph type="title"/>
          </p:nvPr>
        </p:nvSpPr>
        <p:spPr/>
        <p:txBody>
          <a:bodyPr>
            <a:normAutofit/>
          </a:bodyPr>
          <a:lstStyle/>
          <a:p>
            <a:r>
              <a:rPr lang="en-US" sz="4000" dirty="0"/>
              <a:t>Swap Contracts</a:t>
            </a:r>
          </a:p>
        </p:txBody>
      </p:sp>
      <p:sp>
        <p:nvSpPr>
          <p:cNvPr id="3" name="Content Placeholder 2">
            <a:extLst>
              <a:ext uri="{FF2B5EF4-FFF2-40B4-BE49-F238E27FC236}">
                <a16:creationId xmlns:a16="http://schemas.microsoft.com/office/drawing/2014/main" id="{AD620B4E-9854-4F96-8EDD-9D7D2A35DAEB}"/>
              </a:ext>
            </a:extLst>
          </p:cNvPr>
          <p:cNvSpPr>
            <a:spLocks noGrp="1"/>
          </p:cNvSpPr>
          <p:nvPr>
            <p:ph idx="1"/>
          </p:nvPr>
        </p:nvSpPr>
        <p:spPr/>
        <p:txBody>
          <a:bodyPr/>
          <a:lstStyle/>
          <a:p>
            <a:r>
              <a:rPr lang="en-US" sz="2000" dirty="0"/>
              <a:t>Plain vanilla swap: the most common swap is the </a:t>
            </a:r>
            <a:r>
              <a:rPr lang="en-US" sz="2000" b="1" dirty="0"/>
              <a:t>fixed- for- floating interest rate swap</a:t>
            </a:r>
            <a:r>
              <a:rPr lang="en-US" sz="2000" dirty="0"/>
              <a:t>.</a:t>
            </a:r>
          </a:p>
          <a:p>
            <a:endParaRPr lang="en-US" dirty="0"/>
          </a:p>
        </p:txBody>
      </p:sp>
      <p:pic>
        <p:nvPicPr>
          <p:cNvPr id="5" name="Picture 4">
            <a:extLst>
              <a:ext uri="{FF2B5EF4-FFF2-40B4-BE49-F238E27FC236}">
                <a16:creationId xmlns:a16="http://schemas.microsoft.com/office/drawing/2014/main" id="{2D705A49-1A9F-46BD-B5D6-83C9A0C8FD30}"/>
              </a:ext>
            </a:extLst>
          </p:cNvPr>
          <p:cNvPicPr>
            <a:picLocks noChangeAspect="1"/>
          </p:cNvPicPr>
          <p:nvPr/>
        </p:nvPicPr>
        <p:blipFill>
          <a:blip r:embed="rId2"/>
          <a:stretch>
            <a:fillRect/>
          </a:stretch>
        </p:blipFill>
        <p:spPr>
          <a:xfrm>
            <a:off x="2383891" y="3245988"/>
            <a:ext cx="6900974" cy="1735915"/>
          </a:xfrm>
          <a:prstGeom prst="rect">
            <a:avLst/>
          </a:prstGeom>
        </p:spPr>
      </p:pic>
    </p:spTree>
    <p:extLst>
      <p:ext uri="{BB962C8B-B14F-4D97-AF65-F5344CB8AC3E}">
        <p14:creationId xmlns:p14="http://schemas.microsoft.com/office/powerpoint/2010/main" val="3152884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9DFCE-6589-4D53-B883-11C3B60766E0}"/>
              </a:ext>
            </a:extLst>
          </p:cNvPr>
          <p:cNvSpPr>
            <a:spLocks noGrp="1"/>
          </p:cNvSpPr>
          <p:nvPr>
            <p:ph type="title"/>
          </p:nvPr>
        </p:nvSpPr>
        <p:spPr>
          <a:xfrm>
            <a:off x="1024128" y="585216"/>
            <a:ext cx="3133581" cy="1499616"/>
          </a:xfrm>
        </p:spPr>
        <p:txBody>
          <a:bodyPr>
            <a:normAutofit/>
          </a:bodyPr>
          <a:lstStyle/>
          <a:p>
            <a:r>
              <a:rPr lang="en-US" sz="4000"/>
              <a:t>Swap Contracts</a:t>
            </a:r>
            <a:endParaRPr lang="en-US" sz="4000" dirty="0"/>
          </a:p>
        </p:txBody>
      </p:sp>
      <p:sp>
        <p:nvSpPr>
          <p:cNvPr id="3" name="Content Placeholder 2">
            <a:extLst>
              <a:ext uri="{FF2B5EF4-FFF2-40B4-BE49-F238E27FC236}">
                <a16:creationId xmlns:a16="http://schemas.microsoft.com/office/drawing/2014/main" id="{3214D9F7-CB77-437B-A14A-42B54002FCC2}"/>
              </a:ext>
            </a:extLst>
          </p:cNvPr>
          <p:cNvSpPr>
            <a:spLocks noGrp="1"/>
          </p:cNvSpPr>
          <p:nvPr>
            <p:ph idx="1"/>
          </p:nvPr>
        </p:nvSpPr>
        <p:spPr>
          <a:xfrm>
            <a:off x="1024128" y="2286000"/>
            <a:ext cx="3133580" cy="3931920"/>
          </a:xfrm>
        </p:spPr>
        <p:txBody>
          <a:bodyPr>
            <a:normAutofit/>
          </a:bodyPr>
          <a:lstStyle/>
          <a:p>
            <a:r>
              <a:rPr lang="en-US" sz="1600"/>
              <a:t>Counterparties usually exchange a net payment on fixed- and floating-rate payments</a:t>
            </a:r>
          </a:p>
          <a:p>
            <a:endParaRPr lang="en-US" sz="1600"/>
          </a:p>
        </p:txBody>
      </p:sp>
      <p:pic>
        <p:nvPicPr>
          <p:cNvPr id="5" name="Picture 4">
            <a:extLst>
              <a:ext uri="{FF2B5EF4-FFF2-40B4-BE49-F238E27FC236}">
                <a16:creationId xmlns:a16="http://schemas.microsoft.com/office/drawing/2014/main" id="{1D164FCF-BAAA-4C78-BBA5-426D826EB636}"/>
              </a:ext>
            </a:extLst>
          </p:cNvPr>
          <p:cNvPicPr>
            <a:picLocks noChangeAspect="1"/>
          </p:cNvPicPr>
          <p:nvPr/>
        </p:nvPicPr>
        <p:blipFill>
          <a:blip r:embed="rId2"/>
          <a:stretch>
            <a:fillRect/>
          </a:stretch>
        </p:blipFill>
        <p:spPr>
          <a:xfrm>
            <a:off x="4642342" y="1727517"/>
            <a:ext cx="6909577" cy="3402966"/>
          </a:xfrm>
          <a:prstGeom prst="rect">
            <a:avLst/>
          </a:prstGeom>
        </p:spPr>
      </p:pic>
    </p:spTree>
    <p:extLst>
      <p:ext uri="{BB962C8B-B14F-4D97-AF65-F5344CB8AC3E}">
        <p14:creationId xmlns:p14="http://schemas.microsoft.com/office/powerpoint/2010/main" val="686179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42250-409F-430B-BF16-EDD37453946C}"/>
              </a:ext>
            </a:extLst>
          </p:cNvPr>
          <p:cNvSpPr>
            <a:spLocks noGrp="1"/>
          </p:cNvSpPr>
          <p:nvPr>
            <p:ph type="title"/>
          </p:nvPr>
        </p:nvSpPr>
        <p:spPr>
          <a:xfrm>
            <a:off x="1024128" y="585216"/>
            <a:ext cx="8018272" cy="1499616"/>
          </a:xfrm>
        </p:spPr>
        <p:txBody>
          <a:bodyPr>
            <a:normAutofit/>
          </a:bodyPr>
          <a:lstStyle/>
          <a:p>
            <a:r>
              <a:rPr lang="en-US"/>
              <a:t>Swap Contracts</a:t>
            </a:r>
            <a:br>
              <a:rPr lang="en-US"/>
            </a:br>
            <a:r>
              <a:rPr lang="en-US"/>
              <a:t>example</a:t>
            </a:r>
          </a:p>
        </p:txBody>
      </p:sp>
      <p:sp>
        <p:nvSpPr>
          <p:cNvPr id="3" name="Content Placeholder 2">
            <a:extLst>
              <a:ext uri="{FF2B5EF4-FFF2-40B4-BE49-F238E27FC236}">
                <a16:creationId xmlns:a16="http://schemas.microsoft.com/office/drawing/2014/main" id="{2BB44AB6-F389-485B-8ACC-BB01F57F8501}"/>
              </a:ext>
            </a:extLst>
          </p:cNvPr>
          <p:cNvSpPr>
            <a:spLocks noGrp="1"/>
          </p:cNvSpPr>
          <p:nvPr>
            <p:ph idx="1"/>
          </p:nvPr>
        </p:nvSpPr>
        <p:spPr>
          <a:xfrm>
            <a:off x="1024128" y="2286000"/>
            <a:ext cx="8018271" cy="4023360"/>
          </a:xfrm>
        </p:spPr>
        <p:txBody>
          <a:bodyPr>
            <a:normAutofit/>
          </a:bodyPr>
          <a:lstStyle/>
          <a:p>
            <a:r>
              <a:rPr lang="en-US" dirty="0" err="1"/>
              <a:t>Fyleton</a:t>
            </a:r>
            <a:r>
              <a:rPr lang="en-US" dirty="0"/>
              <a:t> Investments has entered a five-year, receive-fixed GBP200 million</a:t>
            </a:r>
            <a:r>
              <a:rPr lang="zh-CN" altLang="en-US" dirty="0"/>
              <a:t> </a:t>
            </a:r>
            <a:r>
              <a:rPr lang="en-US" dirty="0"/>
              <a:t>interest rate swap with a financial intermediary to increase the duration of its</a:t>
            </a:r>
            <a:r>
              <a:rPr lang="zh-CN" altLang="en-US" dirty="0"/>
              <a:t> </a:t>
            </a:r>
            <a:r>
              <a:rPr lang="en-US" dirty="0"/>
              <a:t>fixed-income portfolio. Under terms of the swap, </a:t>
            </a:r>
            <a:r>
              <a:rPr lang="en-US" dirty="0" err="1"/>
              <a:t>Fyleton</a:t>
            </a:r>
            <a:r>
              <a:rPr lang="en-US" dirty="0"/>
              <a:t> has agreed to receive</a:t>
            </a:r>
            <a:r>
              <a:rPr lang="zh-CN" altLang="en-US" dirty="0"/>
              <a:t> </a:t>
            </a:r>
            <a:r>
              <a:rPr lang="en-US" dirty="0"/>
              <a:t>a semiannual GBP fixed rate of 2.25% and pay six-month MRR.</a:t>
            </a:r>
          </a:p>
          <a:p>
            <a:r>
              <a:rPr lang="en-US" dirty="0"/>
              <a:t>Calculate the first swap cash flow exchange if six-month MRR is set at 1.95%.</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3654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0EA45-A5A2-42F9-854A-97D36B351187}"/>
              </a:ext>
            </a:extLst>
          </p:cNvPr>
          <p:cNvSpPr>
            <a:spLocks noGrp="1"/>
          </p:cNvSpPr>
          <p:nvPr>
            <p:ph type="title"/>
          </p:nvPr>
        </p:nvSpPr>
        <p:spPr>
          <a:xfrm>
            <a:off x="1024128" y="585216"/>
            <a:ext cx="8018272" cy="1499616"/>
          </a:xfrm>
        </p:spPr>
        <p:txBody>
          <a:bodyPr>
            <a:normAutofit/>
          </a:bodyPr>
          <a:lstStyle/>
          <a:p>
            <a:r>
              <a:rPr lang="en-US"/>
              <a:t>Swap Contracts</a:t>
            </a:r>
          </a:p>
        </p:txBody>
      </p:sp>
      <p:sp>
        <p:nvSpPr>
          <p:cNvPr id="3" name="Content Placeholder 2">
            <a:extLst>
              <a:ext uri="{FF2B5EF4-FFF2-40B4-BE49-F238E27FC236}">
                <a16:creationId xmlns:a16="http://schemas.microsoft.com/office/drawing/2014/main" id="{756A3F7F-5B00-42B7-8E4E-1E5E7810A23A}"/>
              </a:ext>
            </a:extLst>
          </p:cNvPr>
          <p:cNvSpPr>
            <a:spLocks noGrp="1"/>
          </p:cNvSpPr>
          <p:nvPr>
            <p:ph idx="1"/>
          </p:nvPr>
        </p:nvSpPr>
        <p:spPr>
          <a:xfrm>
            <a:off x="1024128" y="2286000"/>
            <a:ext cx="8018271" cy="4023360"/>
          </a:xfrm>
        </p:spPr>
        <p:txBody>
          <a:bodyPr>
            <a:normAutofit/>
          </a:bodyPr>
          <a:lstStyle/>
          <a:p>
            <a:r>
              <a:rPr lang="en-US" dirty="0"/>
              <a:t>Characteristics</a:t>
            </a:r>
          </a:p>
          <a:p>
            <a:pPr lvl="1"/>
            <a:r>
              <a:rPr lang="en-US" dirty="0"/>
              <a:t>A swap is more or less just </a:t>
            </a:r>
            <a:r>
              <a:rPr lang="en-US" dirty="0">
                <a:solidFill>
                  <a:srgbClr val="FF0000"/>
                </a:solidFill>
              </a:rPr>
              <a:t>a series of forwards.</a:t>
            </a:r>
          </a:p>
          <a:p>
            <a:pPr lvl="1"/>
            <a:r>
              <a:rPr lang="en-US" dirty="0"/>
              <a:t>A swap is a bit more like a forward contract than a futures contract in that it is an </a:t>
            </a:r>
            <a:r>
              <a:rPr lang="en-US" dirty="0">
                <a:solidFill>
                  <a:srgbClr val="FF0000"/>
                </a:solidFill>
              </a:rPr>
              <a:t>OTC</a:t>
            </a:r>
            <a:r>
              <a:rPr lang="en-US" dirty="0"/>
              <a:t> contract, so it is privately negotiated and subject to default. </a:t>
            </a:r>
          </a:p>
          <a:p>
            <a:pPr lvl="1"/>
            <a:r>
              <a:rPr lang="en-US" dirty="0"/>
              <a:t>The party </a:t>
            </a:r>
            <a:r>
              <a:rPr lang="en-US" dirty="0">
                <a:solidFill>
                  <a:srgbClr val="FF0000"/>
                </a:solidFill>
              </a:rPr>
              <a:t>owing the lesser amount cannot default </a:t>
            </a:r>
            <a:r>
              <a:rPr lang="en-US" dirty="0"/>
              <a:t>to the party owing the greater amount.</a:t>
            </a:r>
          </a:p>
          <a:p>
            <a:pPr lvl="1"/>
            <a:r>
              <a:rPr lang="en-US" dirty="0"/>
              <a:t>As with futures and forwards, </a:t>
            </a:r>
            <a:r>
              <a:rPr lang="en-US" dirty="0">
                <a:solidFill>
                  <a:srgbClr val="FF0000"/>
                </a:solidFill>
              </a:rPr>
              <a:t>no money changes hands at the start</a:t>
            </a:r>
            <a:r>
              <a:rPr lang="en-US" dirty="0"/>
              <a:t>; thus, the value of a swap when </a:t>
            </a:r>
            <a:r>
              <a:rPr lang="en-US" dirty="0">
                <a:solidFill>
                  <a:srgbClr val="FF0000"/>
                </a:solidFill>
              </a:rPr>
              <a:t>initiated must be zero</a:t>
            </a:r>
            <a:r>
              <a:rPr lang="en-US" dirty="0"/>
              <a:t>.</a:t>
            </a:r>
          </a:p>
          <a:p>
            <a:pPr lvl="1"/>
            <a:r>
              <a:rPr lang="en-US" dirty="0"/>
              <a:t>The notional amount of a swap is </a:t>
            </a:r>
            <a:r>
              <a:rPr lang="en-US" dirty="0">
                <a:solidFill>
                  <a:srgbClr val="FF0000"/>
                </a:solidFill>
              </a:rPr>
              <a:t>not typically exchanged</a:t>
            </a:r>
            <a:r>
              <a:rPr lang="en-US" dirty="0"/>
              <a:t>, the credit risk of a swap is much less than that of a loan.</a:t>
            </a:r>
          </a:p>
          <a:p>
            <a:endParaRPr lang="en-US" dirty="0"/>
          </a:p>
        </p:txBody>
      </p:sp>
      <p:sp>
        <p:nvSpPr>
          <p:cNvPr id="12"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6834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DBA2730-15D5-3FA9-2225-D0D08E9850C2}"/>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5927944C-952F-4F1D-972B-D532B339900F}"/>
              </a:ext>
            </a:extLst>
          </p:cNvPr>
          <p:cNvSpPr>
            <a:spLocks noGrp="1"/>
          </p:cNvSpPr>
          <p:nvPr>
            <p:ph type="title"/>
          </p:nvPr>
        </p:nvSpPr>
        <p:spPr>
          <a:xfrm>
            <a:off x="1024128" y="585216"/>
            <a:ext cx="9720072" cy="1499616"/>
          </a:xfrm>
        </p:spPr>
        <p:txBody>
          <a:bodyPr>
            <a:normAutofit/>
          </a:bodyPr>
          <a:lstStyle/>
          <a:p>
            <a:r>
              <a:rPr lang="en-US"/>
              <a:t>Swap contracts</a:t>
            </a:r>
            <a:br>
              <a:rPr lang="en-US"/>
            </a:br>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BDDDD91-7FB1-4366-8443-002BDE00C16D}"/>
              </a:ext>
            </a:extLst>
          </p:cNvPr>
          <p:cNvSpPr>
            <a:spLocks noGrp="1"/>
          </p:cNvSpPr>
          <p:nvPr>
            <p:ph idx="1"/>
          </p:nvPr>
        </p:nvSpPr>
        <p:spPr>
          <a:xfrm>
            <a:off x="1024128" y="2084832"/>
            <a:ext cx="9720073" cy="4023360"/>
          </a:xfrm>
        </p:spPr>
        <p:txBody>
          <a:bodyPr>
            <a:noAutofit/>
          </a:bodyPr>
          <a:lstStyle/>
          <a:p>
            <a:pPr marL="0" indent="0">
              <a:lnSpc>
                <a:spcPct val="110000"/>
              </a:lnSpc>
              <a:buNone/>
            </a:pPr>
            <a:r>
              <a:rPr lang="en-US" altLang="zh-CN" sz="1800" dirty="0"/>
              <a:t>1.Which of the following characterizes forward contracts and swaps but not futures?</a:t>
            </a:r>
          </a:p>
          <a:p>
            <a:pPr marL="128016" lvl="1" indent="0">
              <a:lnSpc>
                <a:spcPct val="110000"/>
              </a:lnSpc>
              <a:buNone/>
            </a:pPr>
            <a:r>
              <a:rPr lang="en-US" altLang="zh-CN" b="1" dirty="0"/>
              <a:t>A They are customized.</a:t>
            </a:r>
          </a:p>
          <a:p>
            <a:pPr marL="128016" lvl="1" indent="0">
              <a:lnSpc>
                <a:spcPct val="110000"/>
              </a:lnSpc>
              <a:buNone/>
            </a:pPr>
            <a:r>
              <a:rPr lang="en-US" altLang="zh-CN" b="1" dirty="0"/>
              <a:t>B They are subject to daily price limits.</a:t>
            </a:r>
          </a:p>
          <a:p>
            <a:pPr marL="128016" lvl="1" indent="0">
              <a:lnSpc>
                <a:spcPct val="110000"/>
              </a:lnSpc>
              <a:buNone/>
            </a:pPr>
            <a:r>
              <a:rPr lang="en-US" altLang="zh-CN" b="1" dirty="0"/>
              <a:t>C Their payoffs are received on a daily basis.</a:t>
            </a:r>
          </a:p>
          <a:p>
            <a:pPr marL="0" indent="0">
              <a:lnSpc>
                <a:spcPct val="110000"/>
              </a:lnSpc>
              <a:buNone/>
            </a:pPr>
            <a:r>
              <a:rPr lang="en-US" altLang="zh-CN" sz="1800" dirty="0"/>
              <a:t>2.Which of the following distinguishes forwards from swaps?</a:t>
            </a:r>
          </a:p>
          <a:p>
            <a:pPr marL="128016" lvl="1" indent="0">
              <a:lnSpc>
                <a:spcPct val="110000"/>
              </a:lnSpc>
              <a:buNone/>
            </a:pPr>
            <a:r>
              <a:rPr lang="en-US" altLang="zh-CN" b="1" dirty="0"/>
              <a:t>A Forwards are OTC instruments, whereas swaps are exchange traded.</a:t>
            </a:r>
          </a:p>
          <a:p>
            <a:pPr marL="128016" lvl="1" indent="0">
              <a:lnSpc>
                <a:spcPct val="110000"/>
              </a:lnSpc>
              <a:buNone/>
            </a:pPr>
            <a:r>
              <a:rPr lang="en-US" altLang="zh-CN" b="1" dirty="0"/>
              <a:t>B Forwards are regulated as futures, whereas swaps are regulated as securities.</a:t>
            </a:r>
          </a:p>
          <a:p>
            <a:pPr marL="128016" lvl="1" indent="0">
              <a:lnSpc>
                <a:spcPct val="110000"/>
              </a:lnSpc>
              <a:buNone/>
            </a:pPr>
            <a:r>
              <a:rPr lang="en-US" altLang="zh-CN" b="1" dirty="0"/>
              <a:t>C Swaps have multiple payments, whereas forwards have only a single payment.</a:t>
            </a:r>
            <a:endParaRPr lang="en-US" b="1" dirty="0"/>
          </a:p>
          <a:p>
            <a:pPr marL="0" indent="0">
              <a:lnSpc>
                <a:spcPct val="110000"/>
              </a:lnSpc>
              <a:buNone/>
            </a:pPr>
            <a:r>
              <a:rPr lang="en-US" sz="1800" dirty="0"/>
              <a:t>3.Which of the following occurs in the daily settlement of futures contracts?</a:t>
            </a:r>
          </a:p>
          <a:p>
            <a:pPr marL="128016" lvl="1" indent="0">
              <a:lnSpc>
                <a:spcPct val="110000"/>
              </a:lnSpc>
              <a:buNone/>
            </a:pPr>
            <a:r>
              <a:rPr lang="en-US" b="1" dirty="0"/>
              <a:t>A Initial margin deposits are refunded to the two parties.</a:t>
            </a:r>
          </a:p>
          <a:p>
            <a:pPr marL="128016" lvl="1" indent="0">
              <a:lnSpc>
                <a:spcPct val="110000"/>
              </a:lnSpc>
              <a:buNone/>
            </a:pPr>
            <a:r>
              <a:rPr lang="en-US" b="1" dirty="0"/>
              <a:t>B Gains and losses are reported to other market participants.</a:t>
            </a:r>
          </a:p>
          <a:p>
            <a:pPr marL="128016" lvl="1" indent="0">
              <a:lnSpc>
                <a:spcPct val="110000"/>
              </a:lnSpc>
              <a:buNone/>
            </a:pPr>
            <a:r>
              <a:rPr lang="en-US" b="1" dirty="0"/>
              <a:t>C Losses are charged to one party and gains credited to the other.</a:t>
            </a:r>
          </a:p>
        </p:txBody>
      </p:sp>
    </p:spTree>
    <p:extLst>
      <p:ext uri="{BB962C8B-B14F-4D97-AF65-F5344CB8AC3E}">
        <p14:creationId xmlns:p14="http://schemas.microsoft.com/office/powerpoint/2010/main" val="9147993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dirty="0"/>
              <a:t>Option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u="sng" dirty="0">
                <a:solidFill>
                  <a:srgbClr val="FF0000"/>
                </a:solidFill>
              </a:rPr>
              <a:t>Option</a:t>
            </a:r>
          </a:p>
          <a:p>
            <a:pPr lvl="1"/>
            <a:r>
              <a:rPr lang="en-US" sz="2400" dirty="0"/>
              <a:t>Credit Derivatives</a:t>
            </a:r>
          </a:p>
          <a:p>
            <a:pPr lvl="1"/>
            <a:endParaRPr lang="en-US" dirty="0"/>
          </a:p>
        </p:txBody>
      </p:sp>
      <p:pic>
        <p:nvPicPr>
          <p:cNvPr id="7" name="Graphic 6" descr="钱">
            <a:extLst>
              <a:ext uri="{FF2B5EF4-FFF2-40B4-BE49-F238E27FC236}">
                <a16:creationId xmlns:a16="http://schemas.microsoft.com/office/drawing/2014/main" id="{8CFF423D-47C9-A460-C76A-F2C095D40D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1599816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n placed on top of a signature line">
            <a:extLst>
              <a:ext uri="{FF2B5EF4-FFF2-40B4-BE49-F238E27FC236}">
                <a16:creationId xmlns:a16="http://schemas.microsoft.com/office/drawing/2014/main" id="{69C3D626-F9F6-782D-508D-78B09189F532}"/>
              </a:ext>
            </a:extLst>
          </p:cNvPr>
          <p:cNvPicPr>
            <a:picLocks noChangeAspect="1"/>
          </p:cNvPicPr>
          <p:nvPr/>
        </p:nvPicPr>
        <p:blipFill rotWithShape="1">
          <a:blip r:embed="rId2">
            <a:duotone>
              <a:schemeClr val="bg2">
                <a:shade val="45000"/>
                <a:satMod val="135000"/>
              </a:schemeClr>
              <a:prstClr val="white"/>
            </a:duotone>
            <a:alphaModFix amt="4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EB0AABE-1CAE-4EC1-80D9-3EEF9BF9A4EE}"/>
              </a:ext>
            </a:extLst>
          </p:cNvPr>
          <p:cNvSpPr>
            <a:spLocks noGrp="1"/>
          </p:cNvSpPr>
          <p:nvPr>
            <p:ph type="title"/>
          </p:nvPr>
        </p:nvSpPr>
        <p:spPr>
          <a:xfrm>
            <a:off x="1024128" y="585216"/>
            <a:ext cx="9720072" cy="1499616"/>
          </a:xfrm>
        </p:spPr>
        <p:txBody>
          <a:bodyPr>
            <a:normAutofit/>
          </a:bodyPr>
          <a:lstStyle/>
          <a:p>
            <a:r>
              <a:rPr lang="en-US" dirty="0"/>
              <a:t>Option Contracts</a:t>
            </a:r>
          </a:p>
        </p:txBody>
      </p:sp>
      <p:cxnSp>
        <p:nvCxnSpPr>
          <p:cNvPr id="14" name="Straight Connector 13">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54AB833-2490-4D77-B3B4-3A3044CE47B9}"/>
              </a:ext>
            </a:extLst>
          </p:cNvPr>
          <p:cNvSpPr>
            <a:spLocks noGrp="1"/>
          </p:cNvSpPr>
          <p:nvPr>
            <p:ph idx="1"/>
          </p:nvPr>
        </p:nvSpPr>
        <p:spPr>
          <a:xfrm>
            <a:off x="1024128" y="2286000"/>
            <a:ext cx="9720073" cy="4023360"/>
          </a:xfrm>
        </p:spPr>
        <p:txBody>
          <a:bodyPr>
            <a:normAutofit/>
          </a:bodyPr>
          <a:lstStyle/>
          <a:p>
            <a:r>
              <a:rPr lang="en-US" dirty="0"/>
              <a:t>Definition: An option is a derivative contract in which one party, </a:t>
            </a:r>
            <a:r>
              <a:rPr lang="en-US" dirty="0">
                <a:solidFill>
                  <a:srgbClr val="FF0000"/>
                </a:solidFill>
              </a:rPr>
              <a:t>the buyer</a:t>
            </a:r>
            <a:r>
              <a:rPr lang="en-US" dirty="0"/>
              <a:t>, pays a </a:t>
            </a:r>
            <a:r>
              <a:rPr lang="en-US" dirty="0">
                <a:solidFill>
                  <a:srgbClr val="FF0000"/>
                </a:solidFill>
              </a:rPr>
              <a:t>sum of money </a:t>
            </a:r>
            <a:r>
              <a:rPr lang="en-US" dirty="0"/>
              <a:t>to the other party, </a:t>
            </a:r>
            <a:r>
              <a:rPr lang="en-US" dirty="0">
                <a:solidFill>
                  <a:srgbClr val="FF0000"/>
                </a:solidFill>
              </a:rPr>
              <a:t>the seller </a:t>
            </a:r>
            <a:r>
              <a:rPr lang="en-US" dirty="0"/>
              <a:t>or writer, and receives the </a:t>
            </a:r>
            <a:r>
              <a:rPr lang="en-US" dirty="0">
                <a:solidFill>
                  <a:srgbClr val="FF0000"/>
                </a:solidFill>
              </a:rPr>
              <a:t>right</a:t>
            </a:r>
            <a:r>
              <a:rPr lang="en-US" dirty="0"/>
              <a:t> to either </a:t>
            </a:r>
            <a:r>
              <a:rPr lang="en-US" dirty="0">
                <a:solidFill>
                  <a:srgbClr val="FF0000"/>
                </a:solidFill>
              </a:rPr>
              <a:t>buy or sell </a:t>
            </a:r>
            <a:r>
              <a:rPr lang="en-US" dirty="0"/>
              <a:t>an underlying asset at a </a:t>
            </a:r>
            <a:r>
              <a:rPr lang="en-US" dirty="0">
                <a:solidFill>
                  <a:srgbClr val="FF0000"/>
                </a:solidFill>
              </a:rPr>
              <a:t>fixed price </a:t>
            </a:r>
            <a:r>
              <a:rPr lang="en-US" dirty="0"/>
              <a:t>either </a:t>
            </a:r>
            <a:r>
              <a:rPr lang="en-US" dirty="0">
                <a:solidFill>
                  <a:srgbClr val="FF0000"/>
                </a:solidFill>
              </a:rPr>
              <a:t>on a specific expiration date </a:t>
            </a:r>
            <a:r>
              <a:rPr lang="en-US" dirty="0"/>
              <a:t>or </a:t>
            </a:r>
            <a:r>
              <a:rPr lang="en-US" dirty="0">
                <a:solidFill>
                  <a:srgbClr val="FF0000"/>
                </a:solidFill>
              </a:rPr>
              <a:t>at any time prior to the expiration date</a:t>
            </a:r>
            <a:r>
              <a:rPr lang="en-US" dirty="0"/>
              <a:t>.</a:t>
            </a:r>
          </a:p>
        </p:txBody>
      </p:sp>
    </p:spTree>
    <p:extLst>
      <p:ext uri="{BB962C8B-B14F-4D97-AF65-F5344CB8AC3E}">
        <p14:creationId xmlns:p14="http://schemas.microsoft.com/office/powerpoint/2010/main" val="1082316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E0117-21B6-4AAB-91F2-B9AD0BE3F9A4}"/>
              </a:ext>
            </a:extLst>
          </p:cNvPr>
          <p:cNvSpPr>
            <a:spLocks noGrp="1"/>
          </p:cNvSpPr>
          <p:nvPr>
            <p:ph type="title"/>
          </p:nvPr>
        </p:nvSpPr>
        <p:spPr/>
        <p:txBody>
          <a:bodyPr>
            <a:normAutofit/>
          </a:bodyPr>
          <a:lstStyle/>
          <a:p>
            <a:r>
              <a:rPr lang="en-US" sz="4000" dirty="0"/>
              <a:t>Option Contracts</a:t>
            </a:r>
            <a:br>
              <a:rPr lang="en-US" sz="4000" dirty="0"/>
            </a:br>
            <a:r>
              <a:rPr lang="en-US" sz="3600" dirty="0"/>
              <a:t>Call Option</a:t>
            </a:r>
          </a:p>
        </p:txBody>
      </p:sp>
      <p:sp>
        <p:nvSpPr>
          <p:cNvPr id="3" name="Content Placeholder 2">
            <a:extLst>
              <a:ext uri="{FF2B5EF4-FFF2-40B4-BE49-F238E27FC236}">
                <a16:creationId xmlns:a16="http://schemas.microsoft.com/office/drawing/2014/main" id="{6ED5F0F9-17F4-4F5B-809B-7C296C504F71}"/>
              </a:ext>
            </a:extLst>
          </p:cNvPr>
          <p:cNvSpPr>
            <a:spLocks noGrp="1"/>
          </p:cNvSpPr>
          <p:nvPr>
            <p:ph idx="1"/>
          </p:nvPr>
        </p:nvSpPr>
        <p:spPr>
          <a:xfrm>
            <a:off x="1024128" y="2157752"/>
            <a:ext cx="8596668" cy="4697411"/>
          </a:xfrm>
        </p:spPr>
        <p:txBody>
          <a:bodyPr>
            <a:normAutofit/>
          </a:bodyPr>
          <a:lstStyle/>
          <a:p>
            <a:r>
              <a:rPr lang="en-US">
                <a:solidFill>
                  <a:schemeClr val="tx1"/>
                </a:solidFill>
              </a:rPr>
              <a:t>L</a:t>
            </a:r>
            <a:r>
              <a:rPr lang="en-US" altLang="zh-CN">
                <a:solidFill>
                  <a:schemeClr val="tx1"/>
                </a:solidFill>
              </a:rPr>
              <a:t>ong</a:t>
            </a:r>
            <a:r>
              <a:rPr lang="zh-CN" altLang="en-US">
                <a:solidFill>
                  <a:schemeClr val="tx1"/>
                </a:solidFill>
              </a:rPr>
              <a:t>：花钱获得一个权力</a:t>
            </a:r>
            <a:endParaRPr lang="en-US" altLang="zh-CN">
              <a:solidFill>
                <a:schemeClr val="tx1"/>
              </a:solidFill>
            </a:endParaRPr>
          </a:p>
          <a:p>
            <a:r>
              <a:rPr lang="en-US">
                <a:solidFill>
                  <a:schemeClr val="tx1"/>
                </a:solidFill>
              </a:rPr>
              <a:t>S</a:t>
            </a:r>
            <a:r>
              <a:rPr lang="en-US" altLang="zh-CN">
                <a:solidFill>
                  <a:schemeClr val="tx1"/>
                </a:solidFill>
              </a:rPr>
              <a:t>hort</a:t>
            </a:r>
            <a:r>
              <a:rPr lang="zh-CN" altLang="en-US">
                <a:solidFill>
                  <a:schemeClr val="tx1"/>
                </a:solidFill>
              </a:rPr>
              <a:t>：收钱卖出一个权力</a:t>
            </a:r>
            <a:endParaRPr lang="en-US" altLang="zh-CN">
              <a:solidFill>
                <a:schemeClr val="tx1"/>
              </a:solidFill>
            </a:endParaRPr>
          </a:p>
          <a:p>
            <a:r>
              <a:rPr lang="en-US"/>
              <a:t>Call option: The right to buy an underlying.</a:t>
            </a:r>
            <a:endParaRPr lang="en-US">
              <a:solidFill>
                <a:schemeClr val="tx1"/>
              </a:solidFill>
            </a:endParaRPr>
          </a:p>
          <a:p>
            <a:r>
              <a:rPr lang="en-US"/>
              <a:t>Long</a:t>
            </a:r>
            <a:r>
              <a:rPr lang="zh-CN" altLang="en-US"/>
              <a:t> </a:t>
            </a:r>
            <a:r>
              <a:rPr lang="en-US" altLang="zh-CN" dirty="0"/>
              <a:t>call:</a:t>
            </a:r>
            <a:r>
              <a:rPr lang="zh-CN" altLang="en-US" dirty="0"/>
              <a:t>花钱（请老板吃饭）获得一个买资产（买可乐）的权力</a:t>
            </a:r>
            <a:endParaRPr lang="en-US" altLang="zh-CN" dirty="0"/>
          </a:p>
          <a:p>
            <a:r>
              <a:rPr lang="en-US" altLang="zh-CN" dirty="0"/>
              <a:t>Short call:</a:t>
            </a:r>
            <a:r>
              <a:rPr lang="zh-CN" altLang="en-US" dirty="0"/>
              <a:t>收钱（被请吃饭）卖出一个买资产（买可乐）的权力</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dirty="0"/>
          </a:p>
          <a:p>
            <a:endParaRPr lang="en-US" dirty="0"/>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933F02FE-A9E6-47F2-B6A1-7324813CFA40}"/>
              </a:ext>
            </a:extLst>
          </p:cNvPr>
          <p:cNvGraphicFramePr>
            <a:graphicFrameLocks noGrp="1"/>
          </p:cNvGraphicFramePr>
          <p:nvPr>
            <p:extLst>
              <p:ext uri="{D42A27DB-BD31-4B8C-83A1-F6EECF244321}">
                <p14:modId xmlns:p14="http://schemas.microsoft.com/office/powerpoint/2010/main" val="3181599324"/>
              </p:ext>
            </p:extLst>
          </p:nvPr>
        </p:nvGraphicFramePr>
        <p:xfrm>
          <a:off x="1125159" y="4768486"/>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234738448"/>
                    </a:ext>
                  </a:extLst>
                </a:gridCol>
                <a:gridCol w="2709333">
                  <a:extLst>
                    <a:ext uri="{9D8B030D-6E8A-4147-A177-3AD203B41FA5}">
                      <a16:colId xmlns:a16="http://schemas.microsoft.com/office/drawing/2014/main" val="3119975736"/>
                    </a:ext>
                  </a:extLst>
                </a:gridCol>
                <a:gridCol w="2709333">
                  <a:extLst>
                    <a:ext uri="{9D8B030D-6E8A-4147-A177-3AD203B41FA5}">
                      <a16:colId xmlns:a16="http://schemas.microsoft.com/office/drawing/2014/main" val="4057656665"/>
                    </a:ext>
                  </a:extLst>
                </a:gridCol>
              </a:tblGrid>
              <a:tr h="370840">
                <a:tc>
                  <a:txBody>
                    <a:bodyPr/>
                    <a:lstStyle/>
                    <a:p>
                      <a:endParaRPr lang="en-US" dirty="0"/>
                    </a:p>
                  </a:txBody>
                  <a:tcPr/>
                </a:tc>
                <a:tc>
                  <a:txBody>
                    <a:bodyPr/>
                    <a:lstStyle/>
                    <a:p>
                      <a:r>
                        <a:rPr lang="en-US"/>
                        <a:t>right</a:t>
                      </a:r>
                      <a:endParaRPr lang="en-US" dirty="0"/>
                    </a:p>
                  </a:txBody>
                  <a:tcPr/>
                </a:tc>
                <a:tc>
                  <a:txBody>
                    <a:bodyPr/>
                    <a:lstStyle/>
                    <a:p>
                      <a:r>
                        <a:rPr lang="en-US" altLang="zh-CN"/>
                        <a:t>obligation</a:t>
                      </a:r>
                      <a:endParaRPr lang="en-US" dirty="0"/>
                    </a:p>
                  </a:txBody>
                  <a:tcPr/>
                </a:tc>
                <a:extLst>
                  <a:ext uri="{0D108BD9-81ED-4DB2-BD59-A6C34878D82A}">
                    <a16:rowId xmlns:a16="http://schemas.microsoft.com/office/drawing/2014/main" val="2852345688"/>
                  </a:ext>
                </a:extLst>
              </a:tr>
              <a:tr h="370840">
                <a:tc>
                  <a:txBody>
                    <a:bodyPr/>
                    <a:lstStyle/>
                    <a:p>
                      <a:r>
                        <a:rPr lang="zh-CN" altLang="en-US"/>
                        <a:t>我</a:t>
                      </a:r>
                      <a:endParaRPr lang="en-US" dirty="0"/>
                    </a:p>
                  </a:txBody>
                  <a:tcPr/>
                </a:tc>
                <a:tc>
                  <a:txBody>
                    <a:bodyPr/>
                    <a:lstStyle/>
                    <a:p>
                      <a:r>
                        <a:rPr lang="en-US" altLang="zh-CN">
                          <a:solidFill>
                            <a:srgbClr val="FF0000"/>
                          </a:solidFill>
                        </a:rPr>
                        <a:t>long call</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1662723549"/>
                  </a:ext>
                </a:extLst>
              </a:tr>
              <a:tr h="370840">
                <a:tc>
                  <a:txBody>
                    <a:bodyPr/>
                    <a:lstStyle/>
                    <a:p>
                      <a:r>
                        <a:rPr lang="zh-CN" altLang="en-US"/>
                        <a:t>杂货店老板</a:t>
                      </a:r>
                      <a:endParaRPr lang="en-US" dirty="0"/>
                    </a:p>
                  </a:txBody>
                  <a:tcPr/>
                </a:tc>
                <a:tc>
                  <a:txBody>
                    <a:bodyPr/>
                    <a:lstStyle/>
                    <a:p>
                      <a:endParaRPr lang="en-US" dirty="0"/>
                    </a:p>
                  </a:txBody>
                  <a:tcPr/>
                </a:tc>
                <a:tc>
                  <a:txBody>
                    <a:bodyPr/>
                    <a:lstStyle/>
                    <a:p>
                      <a:r>
                        <a:rPr lang="en-US" altLang="zh-CN">
                          <a:solidFill>
                            <a:srgbClr val="FF0000"/>
                          </a:solidFill>
                        </a:rPr>
                        <a:t>short call</a:t>
                      </a:r>
                      <a:endParaRPr lang="en-US" dirty="0">
                        <a:solidFill>
                          <a:srgbClr val="FF0000"/>
                        </a:solidFill>
                      </a:endParaRPr>
                    </a:p>
                  </a:txBody>
                  <a:tcPr/>
                </a:tc>
                <a:extLst>
                  <a:ext uri="{0D108BD9-81ED-4DB2-BD59-A6C34878D82A}">
                    <a16:rowId xmlns:a16="http://schemas.microsoft.com/office/drawing/2014/main" val="2321793302"/>
                  </a:ext>
                </a:extLst>
              </a:tr>
            </a:tbl>
          </a:graphicData>
        </a:graphic>
      </p:graphicFrame>
    </p:spTree>
    <p:extLst>
      <p:ext uri="{BB962C8B-B14F-4D97-AF65-F5344CB8AC3E}">
        <p14:creationId xmlns:p14="http://schemas.microsoft.com/office/powerpoint/2010/main" val="945444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45249-804E-40A9-B182-EE205CCFE621}"/>
              </a:ext>
            </a:extLst>
          </p:cNvPr>
          <p:cNvSpPr>
            <a:spLocks noGrp="1"/>
          </p:cNvSpPr>
          <p:nvPr>
            <p:ph type="title"/>
          </p:nvPr>
        </p:nvSpPr>
        <p:spPr>
          <a:xfrm>
            <a:off x="1024128" y="585216"/>
            <a:ext cx="8018272" cy="1499616"/>
          </a:xfrm>
        </p:spPr>
        <p:txBody>
          <a:bodyPr>
            <a:normAutofit/>
          </a:bodyPr>
          <a:lstStyle/>
          <a:p>
            <a:r>
              <a:rPr lang="en-US" dirty="0"/>
              <a:t>Option Contracts</a:t>
            </a:r>
            <a:br>
              <a:rPr lang="en-US" dirty="0"/>
            </a:br>
            <a:r>
              <a:rPr lang="en-US" dirty="0"/>
              <a:t>Call Option</a:t>
            </a:r>
          </a:p>
        </p:txBody>
      </p:sp>
      <p:sp>
        <p:nvSpPr>
          <p:cNvPr id="3" name="Content Placeholder 2">
            <a:extLst>
              <a:ext uri="{FF2B5EF4-FFF2-40B4-BE49-F238E27FC236}">
                <a16:creationId xmlns:a16="http://schemas.microsoft.com/office/drawing/2014/main" id="{2A32DE60-7EEE-4649-A300-BA5765ED84DE}"/>
              </a:ext>
            </a:extLst>
          </p:cNvPr>
          <p:cNvSpPr>
            <a:spLocks noGrp="1"/>
          </p:cNvSpPr>
          <p:nvPr>
            <p:ph idx="1"/>
          </p:nvPr>
        </p:nvSpPr>
        <p:spPr>
          <a:xfrm>
            <a:off x="1024128" y="2286000"/>
            <a:ext cx="8018271" cy="4023360"/>
          </a:xfrm>
        </p:spPr>
        <p:txBody>
          <a:bodyPr>
            <a:normAutofit/>
          </a:bodyPr>
          <a:lstStyle/>
          <a:p>
            <a:r>
              <a:rPr lang="en-US" altLang="zh-CN" dirty="0"/>
              <a:t>The right to exercise in the future has a value that is paid upfront to the option seller in the form of an </a:t>
            </a:r>
            <a:r>
              <a:rPr lang="en-US" altLang="zh-CN" dirty="0">
                <a:solidFill>
                  <a:srgbClr val="FF0000"/>
                </a:solidFill>
              </a:rPr>
              <a:t>option premium</a:t>
            </a:r>
            <a:r>
              <a:rPr lang="en-US" altLang="zh-CN" dirty="0"/>
              <a:t>.</a:t>
            </a:r>
          </a:p>
          <a:p>
            <a:r>
              <a:rPr lang="en-US" altLang="zh-CN" dirty="0"/>
              <a:t>The pre-agreed execution price is called the </a:t>
            </a:r>
            <a:r>
              <a:rPr lang="en-US" altLang="zh-CN" dirty="0">
                <a:solidFill>
                  <a:srgbClr val="FF0000"/>
                </a:solidFill>
              </a:rPr>
              <a:t>exercise price </a:t>
            </a:r>
            <a:r>
              <a:rPr lang="en-US" altLang="zh-CN" dirty="0"/>
              <a:t>(or strike price).</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3093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000CD-254A-4A31-8871-51870AC43C86}"/>
              </a:ext>
            </a:extLst>
          </p:cNvPr>
          <p:cNvSpPr>
            <a:spLocks noGrp="1"/>
          </p:cNvSpPr>
          <p:nvPr>
            <p:ph type="title"/>
          </p:nvPr>
        </p:nvSpPr>
        <p:spPr/>
        <p:txBody>
          <a:bodyPr>
            <a:normAutofit/>
          </a:bodyPr>
          <a:lstStyle/>
          <a:p>
            <a:r>
              <a:rPr lang="en-US" sz="4000" dirty="0"/>
              <a:t>Option Contracts</a:t>
            </a:r>
            <a:br>
              <a:rPr lang="en-US" dirty="0"/>
            </a:br>
            <a:r>
              <a:rPr lang="en-US" sz="3600" dirty="0"/>
              <a:t>Call Option</a:t>
            </a:r>
          </a:p>
        </p:txBody>
      </p:sp>
      <p:sp>
        <p:nvSpPr>
          <p:cNvPr id="3" name="Content Placeholder 2">
            <a:extLst>
              <a:ext uri="{FF2B5EF4-FFF2-40B4-BE49-F238E27FC236}">
                <a16:creationId xmlns:a16="http://schemas.microsoft.com/office/drawing/2014/main" id="{98371D75-5726-44FF-9C53-CF8BBD3F53D7}"/>
              </a:ext>
            </a:extLst>
          </p:cNvPr>
          <p:cNvSpPr>
            <a:spLocks noGrp="1"/>
          </p:cNvSpPr>
          <p:nvPr>
            <p:ph idx="1"/>
          </p:nvPr>
        </p:nvSpPr>
        <p:spPr/>
        <p:txBody>
          <a:bodyPr/>
          <a:lstStyle/>
          <a:p>
            <a:r>
              <a:rPr lang="en-US" altLang="zh-CN" dirty="0"/>
              <a:t>Payoff and profit of long call </a:t>
            </a:r>
          </a:p>
          <a:p>
            <a:endParaRPr lang="en-US" dirty="0"/>
          </a:p>
        </p:txBody>
      </p:sp>
      <p:pic>
        <p:nvPicPr>
          <p:cNvPr id="6" name="Picture 5">
            <a:extLst>
              <a:ext uri="{FF2B5EF4-FFF2-40B4-BE49-F238E27FC236}">
                <a16:creationId xmlns:a16="http://schemas.microsoft.com/office/drawing/2014/main" id="{BF3F25E8-80DA-4956-996C-365FE570C239}"/>
              </a:ext>
            </a:extLst>
          </p:cNvPr>
          <p:cNvPicPr>
            <a:picLocks noChangeAspect="1"/>
          </p:cNvPicPr>
          <p:nvPr/>
        </p:nvPicPr>
        <p:blipFill>
          <a:blip r:embed="rId2"/>
          <a:stretch>
            <a:fillRect/>
          </a:stretch>
        </p:blipFill>
        <p:spPr>
          <a:xfrm>
            <a:off x="1130617" y="2982277"/>
            <a:ext cx="3647123" cy="3134428"/>
          </a:xfrm>
          <a:prstGeom prst="rect">
            <a:avLst/>
          </a:prstGeom>
        </p:spPr>
      </p:pic>
    </p:spTree>
    <p:extLst>
      <p:ext uri="{BB962C8B-B14F-4D97-AF65-F5344CB8AC3E}">
        <p14:creationId xmlns:p14="http://schemas.microsoft.com/office/powerpoint/2010/main" val="2905730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8" y="585216"/>
            <a:ext cx="6066818" cy="1499616"/>
          </a:xfrm>
        </p:spPr>
        <p:txBody>
          <a:bodyPr>
            <a:normAutofit/>
          </a:bodyPr>
          <a:lstStyle/>
          <a:p>
            <a:r>
              <a:rPr lang="en-US" sz="4000" dirty="0"/>
              <a:t>Forward Contracts</a:t>
            </a:r>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6066818" cy="4023360"/>
          </a:xfrm>
        </p:spPr>
        <p:txBody>
          <a:bodyPr>
            <a:normAutofit/>
          </a:bodyPr>
          <a:lstStyle/>
          <a:p>
            <a:r>
              <a:rPr lang="en-US" sz="2400" dirty="0"/>
              <a:t>Forward commitments</a:t>
            </a:r>
          </a:p>
          <a:p>
            <a:pPr lvl="1"/>
            <a:r>
              <a:rPr lang="en-US" sz="2400" u="sng" dirty="0">
                <a:solidFill>
                  <a:srgbClr val="FF0000"/>
                </a:solidFill>
              </a:rPr>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dirty="0"/>
              <a:t>Credit Derivatives</a:t>
            </a:r>
          </a:p>
          <a:p>
            <a:pPr lvl="1"/>
            <a:endParaRPr lang="en-US" dirty="0"/>
          </a:p>
        </p:txBody>
      </p:sp>
      <p:pic>
        <p:nvPicPr>
          <p:cNvPr id="5" name="Picture 4" descr="Pen placed on top of a signature line">
            <a:extLst>
              <a:ext uri="{FF2B5EF4-FFF2-40B4-BE49-F238E27FC236}">
                <a16:creationId xmlns:a16="http://schemas.microsoft.com/office/drawing/2014/main" id="{C247ABD0-07B4-FDB5-1EC8-A15EF5AA1893}"/>
              </a:ext>
            </a:extLst>
          </p:cNvPr>
          <p:cNvPicPr>
            <a:picLocks noChangeAspect="1"/>
          </p:cNvPicPr>
          <p:nvPr/>
        </p:nvPicPr>
        <p:blipFill rotWithShape="1">
          <a:blip r:embed="rId2"/>
          <a:srcRect l="52367" r="2473" b="-1"/>
          <a:stretch/>
        </p:blipFill>
        <p:spPr>
          <a:xfrm>
            <a:off x="7552266" y="10"/>
            <a:ext cx="4639733" cy="6857990"/>
          </a:xfrm>
          <a:prstGeom prst="rect">
            <a:avLst/>
          </a:prstGeom>
        </p:spPr>
      </p:pic>
    </p:spTree>
    <p:extLst>
      <p:ext uri="{BB962C8B-B14F-4D97-AF65-F5344CB8AC3E}">
        <p14:creationId xmlns:p14="http://schemas.microsoft.com/office/powerpoint/2010/main" val="22657877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E8B14E-6C89-44B2-997A-D533828A5927}"/>
              </a:ext>
            </a:extLst>
          </p:cNvPr>
          <p:cNvSpPr>
            <a:spLocks noGrp="1"/>
          </p:cNvSpPr>
          <p:nvPr>
            <p:ph type="title"/>
          </p:nvPr>
        </p:nvSpPr>
        <p:spPr>
          <a:xfrm>
            <a:off x="643468" y="643467"/>
            <a:ext cx="3415612" cy="5571066"/>
          </a:xfrm>
        </p:spPr>
        <p:txBody>
          <a:bodyPr>
            <a:normAutofit/>
          </a:bodyPr>
          <a:lstStyle/>
          <a:p>
            <a:r>
              <a:rPr lang="en-US" sz="4800" dirty="0">
                <a:solidFill>
                  <a:srgbClr val="FFFFFF"/>
                </a:solidFill>
              </a:rPr>
              <a:t>Option Contracts</a:t>
            </a:r>
            <a:br>
              <a:rPr lang="en-US" sz="4800" dirty="0">
                <a:solidFill>
                  <a:srgbClr val="FFFFFF"/>
                </a:solidFill>
              </a:rPr>
            </a:br>
            <a:r>
              <a:rPr lang="en-US" sz="4800" dirty="0">
                <a:solidFill>
                  <a:srgbClr val="FFFFFF"/>
                </a:solidFill>
              </a:rPr>
              <a:t>Call Option</a:t>
            </a:r>
          </a:p>
        </p:txBody>
      </p:sp>
      <p:graphicFrame>
        <p:nvGraphicFramePr>
          <p:cNvPr id="5" name="Content Placeholder 2">
            <a:extLst>
              <a:ext uri="{FF2B5EF4-FFF2-40B4-BE49-F238E27FC236}">
                <a16:creationId xmlns:a16="http://schemas.microsoft.com/office/drawing/2014/main" id="{C683B458-5C4E-2ED6-1CC7-9C31F85FDBD8}"/>
              </a:ext>
            </a:extLst>
          </p:cNvPr>
          <p:cNvGraphicFramePr>
            <a:graphicFrameLocks noGrp="1"/>
          </p:cNvGraphicFramePr>
          <p:nvPr>
            <p:ph idx="1"/>
            <p:extLst>
              <p:ext uri="{D42A27DB-BD31-4B8C-83A1-F6EECF244321}">
                <p14:modId xmlns:p14="http://schemas.microsoft.com/office/powerpoint/2010/main" val="3180967649"/>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81190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82D5C-0BCB-4204-880D-B8CFE7F77D6E}"/>
              </a:ext>
            </a:extLst>
          </p:cNvPr>
          <p:cNvSpPr>
            <a:spLocks noGrp="1"/>
          </p:cNvSpPr>
          <p:nvPr>
            <p:ph type="title"/>
          </p:nvPr>
        </p:nvSpPr>
        <p:spPr>
          <a:xfrm>
            <a:off x="1024128" y="585216"/>
            <a:ext cx="8018272" cy="1499616"/>
          </a:xfrm>
        </p:spPr>
        <p:txBody>
          <a:bodyPr>
            <a:normAutofit/>
          </a:bodyPr>
          <a:lstStyle/>
          <a:p>
            <a:r>
              <a:rPr lang="en-US" sz="4000" dirty="0"/>
              <a:t>Option Contracts</a:t>
            </a:r>
            <a:br>
              <a:rPr lang="en-US" sz="3500" dirty="0"/>
            </a:br>
            <a:r>
              <a:rPr lang="en-US" sz="3600" dirty="0"/>
              <a:t>Practices</a:t>
            </a:r>
            <a:br>
              <a:rPr lang="en-US" sz="3500" dirty="0"/>
            </a:br>
            <a:endParaRPr lang="en-US" sz="3500" dirty="0"/>
          </a:p>
        </p:txBody>
      </p:sp>
      <p:sp>
        <p:nvSpPr>
          <p:cNvPr id="3" name="Content Placeholder 2">
            <a:extLst>
              <a:ext uri="{FF2B5EF4-FFF2-40B4-BE49-F238E27FC236}">
                <a16:creationId xmlns:a16="http://schemas.microsoft.com/office/drawing/2014/main" id="{91D403FB-8075-4E19-B84A-D37BB626F210}"/>
              </a:ext>
            </a:extLst>
          </p:cNvPr>
          <p:cNvSpPr>
            <a:spLocks noGrp="1"/>
          </p:cNvSpPr>
          <p:nvPr>
            <p:ph idx="1"/>
          </p:nvPr>
        </p:nvSpPr>
        <p:spPr>
          <a:xfrm>
            <a:off x="1024128" y="2286000"/>
            <a:ext cx="8018271" cy="4023360"/>
          </a:xfrm>
        </p:spPr>
        <p:txBody>
          <a:bodyPr>
            <a:normAutofit/>
          </a:bodyPr>
          <a:lstStyle/>
          <a:p>
            <a:r>
              <a:rPr lang="en-US" sz="1900" err="1"/>
              <a:t>Hightest</a:t>
            </a:r>
            <a:r>
              <a:rPr lang="en-US" sz="1900"/>
              <a:t> Capital purchases a call option on the S&amp;P 500 Health Care Select</a:t>
            </a:r>
          </a:p>
          <a:p>
            <a:r>
              <a:rPr lang="en-US" sz="1900"/>
              <a:t>Sector Index (SIXV). This six-month exchange-traded option contract has a</a:t>
            </a:r>
          </a:p>
          <a:p>
            <a:r>
              <a:rPr lang="en-US" sz="1900"/>
              <a:t>size of 100 index units and an exercise price of $1,240 per unit versus the initial</a:t>
            </a:r>
          </a:p>
          <a:p>
            <a:r>
              <a:rPr lang="en-US" sz="1900"/>
              <a:t>SIXV spot price of $1,180.95. The option premium paid upfront is $24.85</a:t>
            </a:r>
          </a:p>
          <a:p>
            <a:r>
              <a:rPr lang="en-US" sz="1900"/>
              <a:t>per unit, or $2,485 (= $24.85 × 100). As the option nears maturity, a </a:t>
            </a:r>
            <a:r>
              <a:rPr lang="en-US" sz="1900" err="1"/>
              <a:t>Hightest</a:t>
            </a:r>
            <a:endParaRPr lang="en-US" sz="1900"/>
          </a:p>
          <a:p>
            <a:r>
              <a:rPr lang="en-US" sz="1900"/>
              <a:t>analyst is asked to determine the expected option payoff and profit per unit at</a:t>
            </a:r>
          </a:p>
          <a:p>
            <a:r>
              <a:rPr lang="en-US" sz="1900"/>
              <a:t>maturity under different scenarios for the SIXV spot price on the exercise date.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2250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7B157-A7EE-43FE-B45F-A21725C520BF}"/>
              </a:ext>
            </a:extLst>
          </p:cNvPr>
          <p:cNvSpPr>
            <a:spLocks noGrp="1"/>
          </p:cNvSpPr>
          <p:nvPr>
            <p:ph type="title"/>
          </p:nvPr>
        </p:nvSpPr>
        <p:spPr/>
        <p:txBody>
          <a:bodyPr/>
          <a:lstStyle/>
          <a:p>
            <a:r>
              <a:rPr lang="en-US" sz="4000" dirty="0"/>
              <a:t>Option Contracts</a:t>
            </a:r>
            <a:br>
              <a:rPr lang="en-US" sz="4800" dirty="0"/>
            </a:br>
            <a:r>
              <a:rPr lang="en-US" sz="3600" dirty="0"/>
              <a:t>Practices</a:t>
            </a:r>
          </a:p>
        </p:txBody>
      </p:sp>
      <p:graphicFrame>
        <p:nvGraphicFramePr>
          <p:cNvPr id="4" name="Content Placeholder 3">
            <a:extLst>
              <a:ext uri="{FF2B5EF4-FFF2-40B4-BE49-F238E27FC236}">
                <a16:creationId xmlns:a16="http://schemas.microsoft.com/office/drawing/2014/main" id="{B30019F8-B8AD-4343-8357-792E0AEC5080}"/>
              </a:ext>
            </a:extLst>
          </p:cNvPr>
          <p:cNvGraphicFramePr>
            <a:graphicFrameLocks noGrp="1"/>
          </p:cNvGraphicFramePr>
          <p:nvPr>
            <p:ph idx="1"/>
            <p:extLst>
              <p:ext uri="{D42A27DB-BD31-4B8C-83A1-F6EECF244321}">
                <p14:modId xmlns:p14="http://schemas.microsoft.com/office/powerpoint/2010/main" val="3055848450"/>
              </p:ext>
            </p:extLst>
          </p:nvPr>
        </p:nvGraphicFramePr>
        <p:xfrm>
          <a:off x="1023938" y="2286000"/>
          <a:ext cx="9720261" cy="1112520"/>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1844232341"/>
                    </a:ext>
                  </a:extLst>
                </a:gridCol>
                <a:gridCol w="3240087">
                  <a:extLst>
                    <a:ext uri="{9D8B030D-6E8A-4147-A177-3AD203B41FA5}">
                      <a16:colId xmlns:a16="http://schemas.microsoft.com/office/drawing/2014/main" val="407559062"/>
                    </a:ext>
                  </a:extLst>
                </a:gridCol>
                <a:gridCol w="3240087">
                  <a:extLst>
                    <a:ext uri="{9D8B030D-6E8A-4147-A177-3AD203B41FA5}">
                      <a16:colId xmlns:a16="http://schemas.microsoft.com/office/drawing/2014/main" val="4068411485"/>
                    </a:ext>
                  </a:extLst>
                </a:gridCol>
              </a:tblGrid>
              <a:tr h="370840">
                <a:tc>
                  <a:txBody>
                    <a:bodyPr/>
                    <a:lstStyle/>
                    <a:p>
                      <a:r>
                        <a:rPr lang="en-US" dirty="0"/>
                        <a:t>S</a:t>
                      </a:r>
                      <a:r>
                        <a:rPr lang="en-US" baseline="-25000" dirty="0"/>
                        <a:t>T</a:t>
                      </a:r>
                    </a:p>
                  </a:txBody>
                  <a:tcPr/>
                </a:tc>
                <a:tc>
                  <a:txBody>
                    <a:bodyPr/>
                    <a:lstStyle/>
                    <a:p>
                      <a:r>
                        <a:rPr lang="en-US" dirty="0"/>
                        <a:t>payoff</a:t>
                      </a:r>
                    </a:p>
                  </a:txBody>
                  <a:tcPr/>
                </a:tc>
                <a:tc>
                  <a:txBody>
                    <a:bodyPr/>
                    <a:lstStyle/>
                    <a:p>
                      <a:r>
                        <a:rPr lang="en-US" dirty="0"/>
                        <a:t>profit</a:t>
                      </a:r>
                    </a:p>
                  </a:txBody>
                  <a:tcPr/>
                </a:tc>
                <a:extLst>
                  <a:ext uri="{0D108BD9-81ED-4DB2-BD59-A6C34878D82A}">
                    <a16:rowId xmlns:a16="http://schemas.microsoft.com/office/drawing/2014/main" val="892869043"/>
                  </a:ext>
                </a:extLst>
              </a:tr>
              <a:tr h="370840">
                <a:tc>
                  <a:txBody>
                    <a:bodyPr/>
                    <a:lstStyle/>
                    <a:p>
                      <a:r>
                        <a:rPr lang="en-US" dirty="0"/>
                        <a:t>1,260</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751860572"/>
                  </a:ext>
                </a:extLst>
              </a:tr>
              <a:tr h="370840">
                <a:tc>
                  <a:txBody>
                    <a:bodyPr/>
                    <a:lstStyle/>
                    <a:p>
                      <a:r>
                        <a:rPr lang="en-US" dirty="0"/>
                        <a:t>1,220</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92359416"/>
                  </a:ext>
                </a:extLst>
              </a:tr>
            </a:tbl>
          </a:graphicData>
        </a:graphic>
      </p:graphicFrame>
      <p:sp>
        <p:nvSpPr>
          <p:cNvPr id="5" name="TextBox 4">
            <a:extLst>
              <a:ext uri="{FF2B5EF4-FFF2-40B4-BE49-F238E27FC236}">
                <a16:creationId xmlns:a16="http://schemas.microsoft.com/office/drawing/2014/main" id="{B3F53A00-A4F1-4A6D-9EE9-9A2184468F4E}"/>
              </a:ext>
            </a:extLst>
          </p:cNvPr>
          <p:cNvSpPr txBox="1"/>
          <p:nvPr/>
        </p:nvSpPr>
        <p:spPr>
          <a:xfrm>
            <a:off x="1023938" y="3849839"/>
            <a:ext cx="10140287" cy="923330"/>
          </a:xfrm>
          <a:prstGeom prst="rect">
            <a:avLst/>
          </a:prstGeom>
          <a:noFill/>
        </p:spPr>
        <p:txBody>
          <a:bodyPr wrap="square" rtlCol="0">
            <a:spAutoFit/>
          </a:bodyPr>
          <a:lstStyle/>
          <a:p>
            <a:r>
              <a:rPr lang="en-US" dirty="0"/>
              <a:t>Calculate the SIXV spot price at maturity from Practices at which </a:t>
            </a:r>
            <a:r>
              <a:rPr lang="en-US" dirty="0" err="1"/>
              <a:t>Hightest</a:t>
            </a:r>
            <a:r>
              <a:rPr lang="en-US" dirty="0"/>
              <a:t> Capital will reach a breakeven point and earn zero profit.</a:t>
            </a:r>
          </a:p>
          <a:p>
            <a:endParaRPr lang="en-US" dirty="0"/>
          </a:p>
        </p:txBody>
      </p:sp>
    </p:spTree>
    <p:extLst>
      <p:ext uri="{BB962C8B-B14F-4D97-AF65-F5344CB8AC3E}">
        <p14:creationId xmlns:p14="http://schemas.microsoft.com/office/powerpoint/2010/main" val="274100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8BBB8-F9A3-4D6E-A3A9-7A92326E9B62}"/>
              </a:ext>
            </a:extLst>
          </p:cNvPr>
          <p:cNvSpPr>
            <a:spLocks noGrp="1"/>
          </p:cNvSpPr>
          <p:nvPr>
            <p:ph type="title"/>
          </p:nvPr>
        </p:nvSpPr>
        <p:spPr/>
        <p:txBody>
          <a:bodyPr>
            <a:normAutofit/>
          </a:bodyPr>
          <a:lstStyle/>
          <a:p>
            <a:r>
              <a:rPr lang="en-US" sz="4000" dirty="0"/>
              <a:t>Option Contracts</a:t>
            </a:r>
            <a:br>
              <a:rPr lang="en-US" dirty="0"/>
            </a:br>
            <a:r>
              <a:rPr lang="en-US" sz="3600" dirty="0"/>
              <a:t>Put Option</a:t>
            </a:r>
          </a:p>
        </p:txBody>
      </p:sp>
      <p:sp>
        <p:nvSpPr>
          <p:cNvPr id="3" name="Content Placeholder 2">
            <a:extLst>
              <a:ext uri="{FF2B5EF4-FFF2-40B4-BE49-F238E27FC236}">
                <a16:creationId xmlns:a16="http://schemas.microsoft.com/office/drawing/2014/main" id="{D71F0363-BDC3-4332-9C11-2C458A5170A2}"/>
              </a:ext>
            </a:extLst>
          </p:cNvPr>
          <p:cNvSpPr>
            <a:spLocks noGrp="1"/>
          </p:cNvSpPr>
          <p:nvPr>
            <p:ph idx="1"/>
          </p:nvPr>
        </p:nvSpPr>
        <p:spPr/>
        <p:txBody>
          <a:bodyPr/>
          <a:lstStyle/>
          <a:p>
            <a:r>
              <a:rPr lang="en-US" dirty="0"/>
              <a:t>Long:</a:t>
            </a:r>
            <a:r>
              <a:rPr lang="zh-CN" altLang="en-US" dirty="0"/>
              <a:t>花钱获得一个权力</a:t>
            </a:r>
            <a:endParaRPr lang="en-US" altLang="zh-CN" dirty="0"/>
          </a:p>
          <a:p>
            <a:r>
              <a:rPr lang="en-US" dirty="0"/>
              <a:t>S</a:t>
            </a:r>
            <a:r>
              <a:rPr lang="en-US" altLang="zh-CN" dirty="0"/>
              <a:t>hort:</a:t>
            </a:r>
            <a:r>
              <a:rPr lang="zh-CN" altLang="en-US" dirty="0"/>
              <a:t>收钱卖出一个权力</a:t>
            </a:r>
            <a:endParaRPr lang="en-US" altLang="zh-CN" dirty="0"/>
          </a:p>
          <a:p>
            <a:r>
              <a:rPr lang="en-US" dirty="0"/>
              <a:t>Put option: The right to sell the underlying.</a:t>
            </a:r>
          </a:p>
          <a:p>
            <a:r>
              <a:rPr lang="en-US" dirty="0"/>
              <a:t>Long</a:t>
            </a:r>
            <a:r>
              <a:rPr lang="zh-CN" altLang="en-US" dirty="0"/>
              <a:t> </a:t>
            </a:r>
            <a:r>
              <a:rPr lang="en-US" altLang="zh-CN" dirty="0"/>
              <a:t>put:</a:t>
            </a:r>
            <a:r>
              <a:rPr lang="zh-CN" altLang="en-US" dirty="0"/>
              <a:t>花钱（喝酒）买入一个卖资产（卖可乐）的权力</a:t>
            </a:r>
            <a:endParaRPr lang="en-US" altLang="zh-CN" dirty="0"/>
          </a:p>
          <a:p>
            <a:r>
              <a:rPr lang="en-US" altLang="zh-CN" dirty="0"/>
              <a:t>Short put:</a:t>
            </a:r>
            <a:r>
              <a:rPr lang="zh-CN" altLang="en-US" dirty="0"/>
              <a:t>收钱（喝酒）卖出一个卖资产（卖可乐）的权力</a:t>
            </a:r>
            <a:endParaRPr lang="en-US" altLang="zh-CN" dirty="0"/>
          </a:p>
          <a:p>
            <a:endParaRPr lang="en-US" altLang="zh-CN" dirty="0"/>
          </a:p>
          <a:p>
            <a:endParaRPr lang="en-US" dirty="0"/>
          </a:p>
        </p:txBody>
      </p:sp>
      <p:graphicFrame>
        <p:nvGraphicFramePr>
          <p:cNvPr id="4" name="Table 3">
            <a:extLst>
              <a:ext uri="{FF2B5EF4-FFF2-40B4-BE49-F238E27FC236}">
                <a16:creationId xmlns:a16="http://schemas.microsoft.com/office/drawing/2014/main" id="{E14D4759-0B48-4A5F-B200-D37B3F27A0C4}"/>
              </a:ext>
            </a:extLst>
          </p:cNvPr>
          <p:cNvGraphicFramePr>
            <a:graphicFrameLocks noGrp="1"/>
          </p:cNvGraphicFramePr>
          <p:nvPr>
            <p:extLst>
              <p:ext uri="{D42A27DB-BD31-4B8C-83A1-F6EECF244321}">
                <p14:modId xmlns:p14="http://schemas.microsoft.com/office/powerpoint/2010/main" val="1235743854"/>
              </p:ext>
            </p:extLst>
          </p:nvPr>
        </p:nvGraphicFramePr>
        <p:xfrm>
          <a:off x="1024128" y="4802079"/>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858434007"/>
                    </a:ext>
                  </a:extLst>
                </a:gridCol>
                <a:gridCol w="2709333">
                  <a:extLst>
                    <a:ext uri="{9D8B030D-6E8A-4147-A177-3AD203B41FA5}">
                      <a16:colId xmlns:a16="http://schemas.microsoft.com/office/drawing/2014/main" val="3612377850"/>
                    </a:ext>
                  </a:extLst>
                </a:gridCol>
                <a:gridCol w="2709333">
                  <a:extLst>
                    <a:ext uri="{9D8B030D-6E8A-4147-A177-3AD203B41FA5}">
                      <a16:colId xmlns:a16="http://schemas.microsoft.com/office/drawing/2014/main" val="1828179243"/>
                    </a:ext>
                  </a:extLst>
                </a:gridCol>
              </a:tblGrid>
              <a:tr h="370840">
                <a:tc>
                  <a:txBody>
                    <a:bodyPr/>
                    <a:lstStyle/>
                    <a:p>
                      <a:endParaRPr lang="en-US" dirty="0"/>
                    </a:p>
                  </a:txBody>
                  <a:tcPr/>
                </a:tc>
                <a:tc>
                  <a:txBody>
                    <a:bodyPr/>
                    <a:lstStyle/>
                    <a:p>
                      <a:r>
                        <a:rPr lang="en-US" dirty="0"/>
                        <a:t>right</a:t>
                      </a:r>
                    </a:p>
                  </a:txBody>
                  <a:tcPr/>
                </a:tc>
                <a:tc>
                  <a:txBody>
                    <a:bodyPr/>
                    <a:lstStyle/>
                    <a:p>
                      <a:r>
                        <a:rPr lang="en-US" altLang="zh-CN" dirty="0"/>
                        <a:t>Obligation</a:t>
                      </a:r>
                      <a:endParaRPr lang="en-US" dirty="0"/>
                    </a:p>
                  </a:txBody>
                  <a:tcPr/>
                </a:tc>
                <a:extLst>
                  <a:ext uri="{0D108BD9-81ED-4DB2-BD59-A6C34878D82A}">
                    <a16:rowId xmlns:a16="http://schemas.microsoft.com/office/drawing/2014/main" val="1115694505"/>
                  </a:ext>
                </a:extLst>
              </a:tr>
              <a:tr h="370840">
                <a:tc>
                  <a:txBody>
                    <a:bodyPr/>
                    <a:lstStyle/>
                    <a:p>
                      <a:r>
                        <a:rPr lang="zh-CN" altLang="en-US" dirty="0"/>
                        <a:t>杂货店老板</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rPr>
                        <a:t>long put</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2485223073"/>
                  </a:ext>
                </a:extLst>
              </a:tr>
              <a:tr h="370840">
                <a:tc>
                  <a:txBody>
                    <a:bodyPr/>
                    <a:lstStyle/>
                    <a:p>
                      <a:r>
                        <a:rPr lang="zh-CN" altLang="en-US" dirty="0"/>
                        <a:t>小柏</a:t>
                      </a:r>
                      <a:endParaRPr lang="en-US" dirty="0"/>
                    </a:p>
                  </a:txBody>
                  <a:tcPr/>
                </a:tc>
                <a:tc>
                  <a:txBody>
                    <a:bodyPr/>
                    <a:lstStyle/>
                    <a:p>
                      <a:endParaRPr lang="en-US" dirty="0"/>
                    </a:p>
                  </a:txBody>
                  <a:tcPr/>
                </a:tc>
                <a:tc>
                  <a:txBody>
                    <a:bodyPr/>
                    <a:lstStyle/>
                    <a:p>
                      <a:r>
                        <a:rPr lang="en-US" dirty="0">
                          <a:solidFill>
                            <a:srgbClr val="FF0000"/>
                          </a:solidFill>
                        </a:rPr>
                        <a:t>short </a:t>
                      </a:r>
                      <a:r>
                        <a:rPr lang="en-US" altLang="zh-CN" dirty="0">
                          <a:solidFill>
                            <a:srgbClr val="FF0000"/>
                          </a:solidFill>
                        </a:rPr>
                        <a:t>put</a:t>
                      </a:r>
                      <a:endParaRPr lang="en-US" dirty="0">
                        <a:solidFill>
                          <a:srgbClr val="FF0000"/>
                        </a:solidFill>
                      </a:endParaRPr>
                    </a:p>
                  </a:txBody>
                  <a:tcPr/>
                </a:tc>
                <a:extLst>
                  <a:ext uri="{0D108BD9-81ED-4DB2-BD59-A6C34878D82A}">
                    <a16:rowId xmlns:a16="http://schemas.microsoft.com/office/drawing/2014/main" val="598343661"/>
                  </a:ext>
                </a:extLst>
              </a:tr>
            </a:tbl>
          </a:graphicData>
        </a:graphic>
      </p:graphicFrame>
    </p:spTree>
    <p:extLst>
      <p:ext uri="{BB962C8B-B14F-4D97-AF65-F5344CB8AC3E}">
        <p14:creationId xmlns:p14="http://schemas.microsoft.com/office/powerpoint/2010/main" val="35293682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DD3CE-5D99-492F-A653-6E09D2CF90F4}"/>
              </a:ext>
            </a:extLst>
          </p:cNvPr>
          <p:cNvSpPr>
            <a:spLocks noGrp="1"/>
          </p:cNvSpPr>
          <p:nvPr>
            <p:ph type="title"/>
          </p:nvPr>
        </p:nvSpPr>
        <p:spPr/>
        <p:txBody>
          <a:bodyPr>
            <a:normAutofit/>
          </a:bodyPr>
          <a:lstStyle/>
          <a:p>
            <a:r>
              <a:rPr lang="en-US" sz="4000" dirty="0"/>
              <a:t>Option Contracts</a:t>
            </a:r>
            <a:br>
              <a:rPr lang="en-US" sz="4000" dirty="0"/>
            </a:br>
            <a:r>
              <a:rPr lang="en-US" sz="3600" dirty="0"/>
              <a:t>Put Option</a:t>
            </a:r>
          </a:p>
        </p:txBody>
      </p:sp>
      <p:sp>
        <p:nvSpPr>
          <p:cNvPr id="3" name="Content Placeholder 2">
            <a:extLst>
              <a:ext uri="{FF2B5EF4-FFF2-40B4-BE49-F238E27FC236}">
                <a16:creationId xmlns:a16="http://schemas.microsoft.com/office/drawing/2014/main" id="{FB6E5810-2BA6-477A-9AD6-7D888364941C}"/>
              </a:ext>
            </a:extLst>
          </p:cNvPr>
          <p:cNvSpPr>
            <a:spLocks noGrp="1"/>
          </p:cNvSpPr>
          <p:nvPr>
            <p:ph idx="1"/>
          </p:nvPr>
        </p:nvSpPr>
        <p:spPr/>
        <p:txBody>
          <a:bodyPr/>
          <a:lstStyle/>
          <a:p>
            <a:r>
              <a:rPr lang="en-US" altLang="zh-CN" dirty="0"/>
              <a:t>Payoff and profit of long put </a:t>
            </a:r>
          </a:p>
          <a:p>
            <a:endParaRPr lang="en-US" dirty="0"/>
          </a:p>
        </p:txBody>
      </p:sp>
      <p:pic>
        <p:nvPicPr>
          <p:cNvPr id="6" name="Picture 5">
            <a:extLst>
              <a:ext uri="{FF2B5EF4-FFF2-40B4-BE49-F238E27FC236}">
                <a16:creationId xmlns:a16="http://schemas.microsoft.com/office/drawing/2014/main" id="{ECA5FCDE-4DD1-4B05-9A99-59D9EEAA6AE2}"/>
              </a:ext>
            </a:extLst>
          </p:cNvPr>
          <p:cNvPicPr>
            <a:picLocks noChangeAspect="1"/>
          </p:cNvPicPr>
          <p:nvPr/>
        </p:nvPicPr>
        <p:blipFill>
          <a:blip r:embed="rId2"/>
          <a:stretch>
            <a:fillRect/>
          </a:stretch>
        </p:blipFill>
        <p:spPr>
          <a:xfrm>
            <a:off x="1127367" y="2925404"/>
            <a:ext cx="4609756" cy="3693910"/>
          </a:xfrm>
          <a:prstGeom prst="rect">
            <a:avLst/>
          </a:prstGeom>
        </p:spPr>
      </p:pic>
    </p:spTree>
    <p:extLst>
      <p:ext uri="{BB962C8B-B14F-4D97-AF65-F5344CB8AC3E}">
        <p14:creationId xmlns:p14="http://schemas.microsoft.com/office/powerpoint/2010/main" val="2597609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FC705B-800B-405C-AEEB-F97882457E8D}"/>
              </a:ext>
            </a:extLst>
          </p:cNvPr>
          <p:cNvSpPr>
            <a:spLocks noGrp="1"/>
          </p:cNvSpPr>
          <p:nvPr>
            <p:ph type="title"/>
          </p:nvPr>
        </p:nvSpPr>
        <p:spPr>
          <a:xfrm>
            <a:off x="643468" y="643467"/>
            <a:ext cx="3415612" cy="5571066"/>
          </a:xfrm>
        </p:spPr>
        <p:txBody>
          <a:bodyPr>
            <a:normAutofit/>
          </a:bodyPr>
          <a:lstStyle/>
          <a:p>
            <a:r>
              <a:rPr lang="en-US" sz="4400" dirty="0">
                <a:solidFill>
                  <a:srgbClr val="FFFFFF"/>
                </a:solidFill>
              </a:rPr>
              <a:t>Option Contracts</a:t>
            </a:r>
            <a:br>
              <a:rPr lang="en-US" sz="4400" dirty="0">
                <a:solidFill>
                  <a:srgbClr val="FFFFFF"/>
                </a:solidFill>
              </a:rPr>
            </a:br>
            <a:r>
              <a:rPr lang="en-US" sz="4400" dirty="0">
                <a:solidFill>
                  <a:srgbClr val="FFFFFF"/>
                </a:solidFill>
              </a:rPr>
              <a:t>Put Option</a:t>
            </a:r>
          </a:p>
        </p:txBody>
      </p:sp>
      <p:graphicFrame>
        <p:nvGraphicFramePr>
          <p:cNvPr id="5" name="Content Placeholder 2">
            <a:extLst>
              <a:ext uri="{FF2B5EF4-FFF2-40B4-BE49-F238E27FC236}">
                <a16:creationId xmlns:a16="http://schemas.microsoft.com/office/drawing/2014/main" id="{C20775F7-AB4C-B002-1170-982E9B382E26}"/>
              </a:ext>
            </a:extLst>
          </p:cNvPr>
          <p:cNvGraphicFramePr>
            <a:graphicFrameLocks noGrp="1"/>
          </p:cNvGraphicFramePr>
          <p:nvPr>
            <p:ph idx="1"/>
            <p:extLst>
              <p:ext uri="{D42A27DB-BD31-4B8C-83A1-F6EECF244321}">
                <p14:modId xmlns:p14="http://schemas.microsoft.com/office/powerpoint/2010/main" val="101708093"/>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6771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F3AE9-B402-437D-BDF5-E4639C896F9C}"/>
              </a:ext>
            </a:extLst>
          </p:cNvPr>
          <p:cNvSpPr>
            <a:spLocks noGrp="1"/>
          </p:cNvSpPr>
          <p:nvPr>
            <p:ph type="title"/>
          </p:nvPr>
        </p:nvSpPr>
        <p:spPr>
          <a:xfrm>
            <a:off x="1024128" y="585216"/>
            <a:ext cx="8018272" cy="1499616"/>
          </a:xfrm>
        </p:spPr>
        <p:txBody>
          <a:bodyPr>
            <a:normAutofit/>
          </a:bodyPr>
          <a:lstStyle/>
          <a:p>
            <a:r>
              <a:rPr lang="en-US"/>
              <a:t>Option Contracts</a:t>
            </a:r>
          </a:p>
        </p:txBody>
      </p:sp>
      <p:sp>
        <p:nvSpPr>
          <p:cNvPr id="3" name="Content Placeholder 2">
            <a:extLst>
              <a:ext uri="{FF2B5EF4-FFF2-40B4-BE49-F238E27FC236}">
                <a16:creationId xmlns:a16="http://schemas.microsoft.com/office/drawing/2014/main" id="{1F30AE57-E073-412E-AA42-A9ED1E7418BE}"/>
              </a:ext>
            </a:extLst>
          </p:cNvPr>
          <p:cNvSpPr>
            <a:spLocks noGrp="1"/>
          </p:cNvSpPr>
          <p:nvPr>
            <p:ph idx="1"/>
          </p:nvPr>
        </p:nvSpPr>
        <p:spPr>
          <a:xfrm>
            <a:off x="1024128" y="2286000"/>
            <a:ext cx="8018271" cy="4023360"/>
          </a:xfrm>
        </p:spPr>
        <p:txBody>
          <a:bodyPr>
            <a:normAutofit/>
          </a:bodyPr>
          <a:lstStyle/>
          <a:p>
            <a:r>
              <a:rPr lang="en-US" altLang="zh-CN" dirty="0"/>
              <a:t>Characteristics</a:t>
            </a:r>
            <a:r>
              <a:rPr lang="zh-CN" altLang="en-US" dirty="0"/>
              <a:t>：</a:t>
            </a:r>
            <a:endParaRPr lang="en-US" dirty="0"/>
          </a:p>
          <a:p>
            <a:pPr lvl="1"/>
            <a:r>
              <a:rPr lang="en-US" dirty="0"/>
              <a:t>Options that can be exercised early are referred to as </a:t>
            </a:r>
            <a:r>
              <a:rPr lang="en-US" dirty="0">
                <a:solidFill>
                  <a:srgbClr val="FF0000"/>
                </a:solidFill>
              </a:rPr>
              <a:t>American- style</a:t>
            </a:r>
            <a:r>
              <a:rPr lang="en-US" dirty="0"/>
              <a:t>.</a:t>
            </a:r>
          </a:p>
          <a:p>
            <a:pPr lvl="1"/>
            <a:r>
              <a:rPr lang="en-US" dirty="0"/>
              <a:t>Options that can be exercised only at expiration are referred to as </a:t>
            </a:r>
            <a:r>
              <a:rPr lang="en-US" dirty="0">
                <a:solidFill>
                  <a:srgbClr val="FF0000"/>
                </a:solidFill>
              </a:rPr>
              <a:t>European- style</a:t>
            </a:r>
            <a:r>
              <a:rPr lang="en-US" dirty="0"/>
              <a:t>.</a:t>
            </a:r>
          </a:p>
          <a:p>
            <a:pPr lvl="1"/>
            <a:r>
              <a:rPr lang="en-US" dirty="0"/>
              <a:t>Thus, </a:t>
            </a:r>
            <a:r>
              <a:rPr lang="en-US" dirty="0">
                <a:solidFill>
                  <a:srgbClr val="FF0000"/>
                </a:solidFill>
              </a:rPr>
              <a:t>only the short can default</a:t>
            </a:r>
            <a:r>
              <a:rPr lang="en-US" dirty="0"/>
              <a:t>, which would occur if the long exercises the option and the short fails to do what it is supposed to do.</a:t>
            </a:r>
          </a:p>
          <a:p>
            <a:pPr lvl="1"/>
            <a:r>
              <a:rPr lang="en-US" altLang="zh-CN" dirty="0"/>
              <a:t>This asymmetric payoff profile is a common feature of contingent claims, which are sometimes referred to as </a:t>
            </a:r>
            <a:r>
              <a:rPr lang="en-US" altLang="zh-CN" dirty="0">
                <a:solidFill>
                  <a:srgbClr val="FF0000"/>
                </a:solidFill>
              </a:rPr>
              <a:t>non-linear derivatives</a:t>
            </a:r>
            <a:r>
              <a:rPr lang="en-US" altLang="zh-CN" dirty="0"/>
              <a:t>.</a:t>
            </a:r>
          </a:p>
          <a:p>
            <a:pPr lvl="1"/>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287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E9BE4-C7F7-452C-ABE5-C37933D9A1CD}"/>
              </a:ext>
            </a:extLst>
          </p:cNvPr>
          <p:cNvSpPr>
            <a:spLocks noGrp="1"/>
          </p:cNvSpPr>
          <p:nvPr>
            <p:ph type="title"/>
          </p:nvPr>
        </p:nvSpPr>
        <p:spPr/>
        <p:txBody>
          <a:bodyPr>
            <a:normAutofit/>
          </a:bodyPr>
          <a:lstStyle/>
          <a:p>
            <a:r>
              <a:rPr lang="en-US" sz="4000" dirty="0"/>
              <a:t>Option Contracts</a:t>
            </a:r>
          </a:p>
        </p:txBody>
      </p:sp>
      <p:graphicFrame>
        <p:nvGraphicFramePr>
          <p:cNvPr id="4" name="Content Placeholder 3">
            <a:extLst>
              <a:ext uri="{FF2B5EF4-FFF2-40B4-BE49-F238E27FC236}">
                <a16:creationId xmlns:a16="http://schemas.microsoft.com/office/drawing/2014/main" id="{DA421B02-5890-4A13-94BE-F6CCBE3BDBA4}"/>
              </a:ext>
            </a:extLst>
          </p:cNvPr>
          <p:cNvGraphicFramePr>
            <a:graphicFrameLocks noGrp="1"/>
          </p:cNvGraphicFramePr>
          <p:nvPr>
            <p:ph idx="1"/>
            <p:extLst>
              <p:ext uri="{D42A27DB-BD31-4B8C-83A1-F6EECF244321}">
                <p14:modId xmlns:p14="http://schemas.microsoft.com/office/powerpoint/2010/main" val="1618514112"/>
              </p:ext>
            </p:extLst>
          </p:nvPr>
        </p:nvGraphicFramePr>
        <p:xfrm>
          <a:off x="1023938" y="2286000"/>
          <a:ext cx="9720264" cy="1112520"/>
        </p:xfrm>
        <a:graphic>
          <a:graphicData uri="http://schemas.openxmlformats.org/drawingml/2006/table">
            <a:tbl>
              <a:tblPr firstRow="1" bandRow="1">
                <a:tableStyleId>{5C22544A-7EE6-4342-B048-85BDC9FD1C3A}</a:tableStyleId>
              </a:tblPr>
              <a:tblGrid>
                <a:gridCol w="2430066">
                  <a:extLst>
                    <a:ext uri="{9D8B030D-6E8A-4147-A177-3AD203B41FA5}">
                      <a16:colId xmlns:a16="http://schemas.microsoft.com/office/drawing/2014/main" val="3387439509"/>
                    </a:ext>
                  </a:extLst>
                </a:gridCol>
                <a:gridCol w="2430066">
                  <a:extLst>
                    <a:ext uri="{9D8B030D-6E8A-4147-A177-3AD203B41FA5}">
                      <a16:colId xmlns:a16="http://schemas.microsoft.com/office/drawing/2014/main" val="101453196"/>
                    </a:ext>
                  </a:extLst>
                </a:gridCol>
                <a:gridCol w="2430066">
                  <a:extLst>
                    <a:ext uri="{9D8B030D-6E8A-4147-A177-3AD203B41FA5}">
                      <a16:colId xmlns:a16="http://schemas.microsoft.com/office/drawing/2014/main" val="1958576296"/>
                    </a:ext>
                  </a:extLst>
                </a:gridCol>
                <a:gridCol w="2430066">
                  <a:extLst>
                    <a:ext uri="{9D8B030D-6E8A-4147-A177-3AD203B41FA5}">
                      <a16:colId xmlns:a16="http://schemas.microsoft.com/office/drawing/2014/main" val="2684007679"/>
                    </a:ext>
                  </a:extLst>
                </a:gridCol>
              </a:tblGrid>
              <a:tr h="370840">
                <a:tc>
                  <a:txBody>
                    <a:bodyPr/>
                    <a:lstStyle/>
                    <a:p>
                      <a:endParaRPr lang="en-US" dirty="0"/>
                    </a:p>
                  </a:txBody>
                  <a:tcPr marL="103395" marR="103395"/>
                </a:tc>
                <a:tc>
                  <a:txBody>
                    <a:bodyPr/>
                    <a:lstStyle/>
                    <a:p>
                      <a:r>
                        <a:rPr lang="en-US" dirty="0"/>
                        <a:t>In the money</a:t>
                      </a:r>
                    </a:p>
                  </a:txBody>
                  <a:tcPr marL="103395" marR="103395"/>
                </a:tc>
                <a:tc>
                  <a:txBody>
                    <a:bodyPr/>
                    <a:lstStyle/>
                    <a:p>
                      <a:r>
                        <a:rPr lang="en-US" dirty="0"/>
                        <a:t>Out of the money</a:t>
                      </a:r>
                    </a:p>
                  </a:txBody>
                  <a:tcPr marL="103395" marR="103395"/>
                </a:tc>
                <a:tc>
                  <a:txBody>
                    <a:bodyPr/>
                    <a:lstStyle/>
                    <a:p>
                      <a:r>
                        <a:rPr lang="en-US" dirty="0"/>
                        <a:t>At the money</a:t>
                      </a:r>
                    </a:p>
                  </a:txBody>
                  <a:tcPr marL="103395" marR="103395"/>
                </a:tc>
                <a:extLst>
                  <a:ext uri="{0D108BD9-81ED-4DB2-BD59-A6C34878D82A}">
                    <a16:rowId xmlns:a16="http://schemas.microsoft.com/office/drawing/2014/main" val="618382092"/>
                  </a:ext>
                </a:extLst>
              </a:tr>
              <a:tr h="370840">
                <a:tc>
                  <a:txBody>
                    <a:bodyPr/>
                    <a:lstStyle/>
                    <a:p>
                      <a:r>
                        <a:rPr lang="en-US" dirty="0"/>
                        <a:t>Call option</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197765855"/>
                  </a:ext>
                </a:extLst>
              </a:tr>
              <a:tr h="370840">
                <a:tc>
                  <a:txBody>
                    <a:bodyPr/>
                    <a:lstStyle/>
                    <a:p>
                      <a:r>
                        <a:rPr lang="en-US" dirty="0"/>
                        <a:t>Put option</a:t>
                      </a:r>
                    </a:p>
                  </a:txBody>
                  <a:tcPr marL="103395" marR="103395"/>
                </a:tc>
                <a:tc>
                  <a:txBody>
                    <a:bodyPr/>
                    <a:lstStyle/>
                    <a:p>
                      <a:r>
                        <a:rPr lang="en-US" dirty="0"/>
                        <a:t>S</a:t>
                      </a:r>
                      <a:r>
                        <a:rPr lang="en-US" baseline="-25000" dirty="0"/>
                        <a:t>T</a:t>
                      </a:r>
                      <a:r>
                        <a:rPr lang="en-US" dirty="0"/>
                        <a:t>&lt;X</a:t>
                      </a:r>
                    </a:p>
                  </a:txBody>
                  <a:tcPr marL="103395" marR="103395"/>
                </a:tc>
                <a:tc>
                  <a:txBody>
                    <a:bodyPr/>
                    <a:lstStyle/>
                    <a:p>
                      <a:r>
                        <a:rPr lang="en-US" dirty="0"/>
                        <a:t>S</a:t>
                      </a:r>
                      <a:r>
                        <a:rPr lang="en-US" baseline="-25000" dirty="0"/>
                        <a:t>T</a:t>
                      </a:r>
                      <a:r>
                        <a:rPr lang="en-US" dirty="0"/>
                        <a:t>&gt;X</a:t>
                      </a:r>
                    </a:p>
                  </a:txBody>
                  <a:tcPr marL="103395" marR="103395"/>
                </a:tc>
                <a:tc>
                  <a:txBody>
                    <a:bodyPr/>
                    <a:lstStyle/>
                    <a:p>
                      <a:r>
                        <a:rPr lang="en-US" dirty="0"/>
                        <a:t>S</a:t>
                      </a:r>
                      <a:r>
                        <a:rPr lang="en-US" baseline="-25000" dirty="0"/>
                        <a:t>T</a:t>
                      </a:r>
                      <a:r>
                        <a:rPr lang="en-US" dirty="0"/>
                        <a:t>=X</a:t>
                      </a:r>
                    </a:p>
                  </a:txBody>
                  <a:tcPr marL="103395" marR="103395"/>
                </a:tc>
                <a:extLst>
                  <a:ext uri="{0D108BD9-81ED-4DB2-BD59-A6C34878D82A}">
                    <a16:rowId xmlns:a16="http://schemas.microsoft.com/office/drawing/2014/main" val="2027139125"/>
                  </a:ext>
                </a:extLst>
              </a:tr>
            </a:tbl>
          </a:graphicData>
        </a:graphic>
      </p:graphicFrame>
      <p:sp>
        <p:nvSpPr>
          <p:cNvPr id="8" name="TextBox 7">
            <a:extLst>
              <a:ext uri="{FF2B5EF4-FFF2-40B4-BE49-F238E27FC236}">
                <a16:creationId xmlns:a16="http://schemas.microsoft.com/office/drawing/2014/main" id="{D42C318A-BCA4-46D8-BE41-98F88CC6553F}"/>
              </a:ext>
            </a:extLst>
          </p:cNvPr>
          <p:cNvSpPr txBox="1"/>
          <p:nvPr/>
        </p:nvSpPr>
        <p:spPr>
          <a:xfrm>
            <a:off x="1023938" y="3880230"/>
            <a:ext cx="8596312" cy="1200329"/>
          </a:xfrm>
          <a:prstGeom prst="rect">
            <a:avLst/>
          </a:prstGeom>
          <a:noFill/>
        </p:spPr>
        <p:txBody>
          <a:bodyPr wrap="square" rtlCol="0">
            <a:spAutoFit/>
          </a:bodyPr>
          <a:lstStyle/>
          <a:p>
            <a:r>
              <a:rPr lang="en-US" dirty="0">
                <a:solidFill>
                  <a:srgbClr val="FF0000"/>
                </a:solidFill>
              </a:rPr>
              <a:t>In the money(</a:t>
            </a:r>
            <a:r>
              <a:rPr lang="zh-CN" altLang="en-US" dirty="0">
                <a:solidFill>
                  <a:srgbClr val="FF0000"/>
                </a:solidFill>
              </a:rPr>
              <a:t>价内期权，实值期权</a:t>
            </a:r>
            <a:r>
              <a:rPr lang="en-US" dirty="0">
                <a:solidFill>
                  <a:srgbClr val="FF0000"/>
                </a:solidFill>
              </a:rPr>
              <a:t>)</a:t>
            </a:r>
            <a:r>
              <a:rPr lang="en-US" dirty="0"/>
              <a:t>: when the buyer will exercise the option</a:t>
            </a:r>
          </a:p>
          <a:p>
            <a:r>
              <a:rPr lang="en-US" dirty="0">
                <a:solidFill>
                  <a:srgbClr val="FF0000"/>
                </a:solidFill>
              </a:rPr>
              <a:t>Out of the money(</a:t>
            </a:r>
            <a:r>
              <a:rPr lang="zh-CN" altLang="en-US" dirty="0">
                <a:solidFill>
                  <a:srgbClr val="FF0000"/>
                </a:solidFill>
              </a:rPr>
              <a:t>价外期权，虚值期权</a:t>
            </a:r>
            <a:r>
              <a:rPr lang="en-US" dirty="0">
                <a:solidFill>
                  <a:srgbClr val="FF0000"/>
                </a:solidFill>
              </a:rPr>
              <a:t>) </a:t>
            </a:r>
            <a:r>
              <a:rPr lang="en-US" dirty="0"/>
              <a:t>: when the buyer will not exercise the option</a:t>
            </a:r>
          </a:p>
          <a:p>
            <a:r>
              <a:rPr lang="en-US" dirty="0">
                <a:solidFill>
                  <a:srgbClr val="FF0000"/>
                </a:solidFill>
              </a:rPr>
              <a:t>At the money </a:t>
            </a:r>
            <a:r>
              <a:rPr lang="en-US" dirty="0"/>
              <a:t>: when the option payoff is zero to the buyer</a:t>
            </a:r>
          </a:p>
        </p:txBody>
      </p:sp>
    </p:spTree>
    <p:extLst>
      <p:ext uri="{BB962C8B-B14F-4D97-AF65-F5344CB8AC3E}">
        <p14:creationId xmlns:p14="http://schemas.microsoft.com/office/powerpoint/2010/main" val="36352354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38146108-F7EA-F576-0BF5-143EA460F79A}"/>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A3BB96AB-1005-48C4-8495-D9268F80EAD9}"/>
              </a:ext>
            </a:extLst>
          </p:cNvPr>
          <p:cNvSpPr>
            <a:spLocks noGrp="1"/>
          </p:cNvSpPr>
          <p:nvPr>
            <p:ph type="title"/>
          </p:nvPr>
        </p:nvSpPr>
        <p:spPr>
          <a:xfrm>
            <a:off x="1024128" y="585216"/>
            <a:ext cx="9720072" cy="1499616"/>
          </a:xfrm>
        </p:spPr>
        <p:txBody>
          <a:bodyPr>
            <a:normAutofit/>
          </a:bodyPr>
          <a:lstStyle/>
          <a:p>
            <a:r>
              <a:rPr lang="en-US"/>
              <a:t>Option Contracts</a:t>
            </a:r>
            <a:br>
              <a:rPr lang="en-US"/>
            </a:br>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4011303-55EE-4922-82A1-052AEDDE02C8}"/>
              </a:ext>
            </a:extLst>
          </p:cNvPr>
          <p:cNvSpPr>
            <a:spLocks noGrp="1"/>
          </p:cNvSpPr>
          <p:nvPr>
            <p:ph idx="1"/>
          </p:nvPr>
        </p:nvSpPr>
        <p:spPr>
          <a:xfrm>
            <a:off x="1024128" y="2286000"/>
            <a:ext cx="9720073" cy="4023360"/>
          </a:xfrm>
        </p:spPr>
        <p:txBody>
          <a:bodyPr>
            <a:normAutofit/>
          </a:bodyPr>
          <a:lstStyle/>
          <a:p>
            <a:r>
              <a:rPr lang="en-US"/>
              <a:t>A put option seller receives a $5 premium for a put option sold on an underlying with an exercise price of $30. What is the option seller’s maximum profit under the contract? What is the maximum loss under the contract?</a:t>
            </a:r>
          </a:p>
        </p:txBody>
      </p:sp>
    </p:spTree>
    <p:extLst>
      <p:ext uri="{BB962C8B-B14F-4D97-AF65-F5344CB8AC3E}">
        <p14:creationId xmlns:p14="http://schemas.microsoft.com/office/powerpoint/2010/main" val="32253620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4A03-1F86-43BB-8F25-4E54A576A4C6}"/>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5B82F75F-242E-45F2-AFFC-2D842F0C0CDA}"/>
              </a:ext>
            </a:extLst>
          </p:cNvPr>
          <p:cNvSpPr>
            <a:spLocks noGrp="1"/>
          </p:cNvSpPr>
          <p:nvPr>
            <p:ph idx="1"/>
          </p:nvPr>
        </p:nvSpPr>
        <p:spPr/>
        <p:txBody>
          <a:bodyPr/>
          <a:lstStyle/>
          <a:p>
            <a:r>
              <a:rPr lang="en-US" dirty="0"/>
              <a:t>Long forward and long call option payoff profile</a:t>
            </a:r>
          </a:p>
          <a:p>
            <a:endParaRPr lang="en-US" dirty="0"/>
          </a:p>
        </p:txBody>
      </p:sp>
      <p:pic>
        <p:nvPicPr>
          <p:cNvPr id="7" name="Picture 6">
            <a:extLst>
              <a:ext uri="{FF2B5EF4-FFF2-40B4-BE49-F238E27FC236}">
                <a16:creationId xmlns:a16="http://schemas.microsoft.com/office/drawing/2014/main" id="{20CD61F2-A315-4406-983D-F062F87F49AB}"/>
              </a:ext>
            </a:extLst>
          </p:cNvPr>
          <p:cNvPicPr>
            <a:picLocks noChangeAspect="1"/>
          </p:cNvPicPr>
          <p:nvPr/>
        </p:nvPicPr>
        <p:blipFill>
          <a:blip r:embed="rId2"/>
          <a:stretch>
            <a:fillRect/>
          </a:stretch>
        </p:blipFill>
        <p:spPr>
          <a:xfrm>
            <a:off x="1190625" y="2838379"/>
            <a:ext cx="4552950" cy="3434405"/>
          </a:xfrm>
          <a:prstGeom prst="rect">
            <a:avLst/>
          </a:prstGeom>
        </p:spPr>
      </p:pic>
      <p:graphicFrame>
        <p:nvGraphicFramePr>
          <p:cNvPr id="8" name="Table 7">
            <a:extLst>
              <a:ext uri="{FF2B5EF4-FFF2-40B4-BE49-F238E27FC236}">
                <a16:creationId xmlns:a16="http://schemas.microsoft.com/office/drawing/2014/main" id="{549E501D-DFB2-4D87-9788-A688DCD1E4BB}"/>
              </a:ext>
            </a:extLst>
          </p:cNvPr>
          <p:cNvGraphicFramePr>
            <a:graphicFrameLocks noGrp="1"/>
          </p:cNvGraphicFramePr>
          <p:nvPr>
            <p:extLst>
              <p:ext uri="{D42A27DB-BD31-4B8C-83A1-F6EECF244321}">
                <p14:modId xmlns:p14="http://schemas.microsoft.com/office/powerpoint/2010/main" val="3188753596"/>
              </p:ext>
            </p:extLst>
          </p:nvPr>
        </p:nvGraphicFramePr>
        <p:xfrm>
          <a:off x="5743575" y="2838379"/>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(T)&gt;-C</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(T)=-C</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(T)&lt;-C</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68B6C1FD-C2BD-443D-88EF-2B9CA1EFBB1D}"/>
              </a:ext>
            </a:extLst>
          </p:cNvPr>
          <p:cNvSpPr txBox="1"/>
          <p:nvPr/>
        </p:nvSpPr>
        <p:spPr>
          <a:xfrm>
            <a:off x="5743575" y="4543425"/>
            <a:ext cx="5969000" cy="923330"/>
          </a:xfrm>
          <a:prstGeom prst="rect">
            <a:avLst/>
          </a:prstGeom>
          <a:noFill/>
        </p:spPr>
        <p:txBody>
          <a:bodyPr wrap="square" rtlCol="0">
            <a:spAutoFit/>
          </a:bodyPr>
          <a:lstStyle/>
          <a:p>
            <a:r>
              <a:rPr lang="en-US" dirty="0"/>
              <a:t>The long call option’s similarity to a long position in the underlying with downside protection in exchange for paying a premium.</a:t>
            </a:r>
          </a:p>
        </p:txBody>
      </p:sp>
    </p:spTree>
    <p:extLst>
      <p:ext uri="{BB962C8B-B14F-4D97-AF65-F5344CB8AC3E}">
        <p14:creationId xmlns:p14="http://schemas.microsoft.com/office/powerpoint/2010/main" val="3997820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6AB55-2B32-43BD-88B1-F3CA049E0A6F}"/>
              </a:ext>
            </a:extLst>
          </p:cNvPr>
          <p:cNvSpPr>
            <a:spLocks noGrp="1"/>
          </p:cNvSpPr>
          <p:nvPr>
            <p:ph type="title"/>
          </p:nvPr>
        </p:nvSpPr>
        <p:spPr/>
        <p:txBody>
          <a:bodyPr>
            <a:normAutofit/>
          </a:bodyPr>
          <a:lstStyle/>
          <a:p>
            <a:r>
              <a:rPr lang="en-US" sz="4000" dirty="0"/>
              <a:t>Forward Contracts</a:t>
            </a:r>
            <a:br>
              <a:rPr lang="en-US" b="1" i="1" dirty="0"/>
            </a:br>
            <a:endParaRPr lang="en-US" dirty="0"/>
          </a:p>
        </p:txBody>
      </p:sp>
      <p:graphicFrame>
        <p:nvGraphicFramePr>
          <p:cNvPr id="60" name="Content Placeholder 2">
            <a:extLst>
              <a:ext uri="{FF2B5EF4-FFF2-40B4-BE49-F238E27FC236}">
                <a16:creationId xmlns:a16="http://schemas.microsoft.com/office/drawing/2014/main" id="{2949CBFA-9B51-626E-146A-B7F54DBA6FFE}"/>
              </a:ext>
            </a:extLst>
          </p:cNvPr>
          <p:cNvGraphicFramePr>
            <a:graphicFrameLocks noGrp="1"/>
          </p:cNvGraphicFramePr>
          <p:nvPr>
            <p:ph idx="1"/>
            <p:extLst>
              <p:ext uri="{D42A27DB-BD31-4B8C-83A1-F6EECF244321}">
                <p14:modId xmlns:p14="http://schemas.microsoft.com/office/powerpoint/2010/main" val="1321944837"/>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58" name="墨迹 57">
                <a:extLst>
                  <a:ext uri="{FF2B5EF4-FFF2-40B4-BE49-F238E27FC236}">
                    <a16:creationId xmlns:a16="http://schemas.microsoft.com/office/drawing/2014/main" id="{A9848367-A01E-104D-ACBD-B3A44642FC1D}"/>
                  </a:ext>
                </a:extLst>
              </p14:cNvPr>
              <p14:cNvContentPartPr/>
              <p14:nvPr/>
            </p14:nvContentPartPr>
            <p14:xfrm>
              <a:off x="8401676" y="4176192"/>
              <a:ext cx="360" cy="360"/>
            </p14:xfrm>
          </p:contentPart>
        </mc:Choice>
        <mc:Fallback xmlns="">
          <p:pic>
            <p:nvPicPr>
              <p:cNvPr id="58" name="墨迹 57">
                <a:extLst>
                  <a:ext uri="{FF2B5EF4-FFF2-40B4-BE49-F238E27FC236}">
                    <a16:creationId xmlns:a16="http://schemas.microsoft.com/office/drawing/2014/main" id="{A9848367-A01E-104D-ACBD-B3A44642FC1D}"/>
                  </a:ext>
                </a:extLst>
              </p:cNvPr>
              <p:cNvPicPr/>
              <p:nvPr/>
            </p:nvPicPr>
            <p:blipFill>
              <a:blip r:embed="rId27"/>
              <a:stretch>
                <a:fillRect/>
              </a:stretch>
            </p:blipFill>
            <p:spPr>
              <a:xfrm>
                <a:off x="8386196" y="4160712"/>
                <a:ext cx="30960" cy="30960"/>
              </a:xfrm>
              <a:prstGeom prst="rect">
                <a:avLst/>
              </a:prstGeom>
            </p:spPr>
          </p:pic>
        </mc:Fallback>
      </mc:AlternateContent>
    </p:spTree>
    <p:extLst>
      <p:ext uri="{BB962C8B-B14F-4D97-AF65-F5344CB8AC3E}">
        <p14:creationId xmlns:p14="http://schemas.microsoft.com/office/powerpoint/2010/main" val="34921512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91B19-995F-407B-AD94-7E78BB41EA85}"/>
              </a:ext>
            </a:extLst>
          </p:cNvPr>
          <p:cNvSpPr>
            <a:spLocks noGrp="1"/>
          </p:cNvSpPr>
          <p:nvPr>
            <p:ph type="title"/>
          </p:nvPr>
        </p:nvSpPr>
        <p:spPr/>
        <p:txBody>
          <a:bodyPr>
            <a:normAutofit/>
          </a:bodyPr>
          <a:lstStyle/>
          <a:p>
            <a:r>
              <a:rPr lang="en-US" sz="4000" dirty="0"/>
              <a:t>Forward commitment and contingent claim</a:t>
            </a:r>
          </a:p>
        </p:txBody>
      </p:sp>
      <p:sp>
        <p:nvSpPr>
          <p:cNvPr id="3" name="Content Placeholder 2">
            <a:extLst>
              <a:ext uri="{FF2B5EF4-FFF2-40B4-BE49-F238E27FC236}">
                <a16:creationId xmlns:a16="http://schemas.microsoft.com/office/drawing/2014/main" id="{0CB68A7C-7BD5-4E44-B80F-A2D107B70F44}"/>
              </a:ext>
            </a:extLst>
          </p:cNvPr>
          <p:cNvSpPr>
            <a:spLocks noGrp="1"/>
          </p:cNvSpPr>
          <p:nvPr>
            <p:ph idx="1"/>
          </p:nvPr>
        </p:nvSpPr>
        <p:spPr/>
        <p:txBody>
          <a:bodyPr/>
          <a:lstStyle/>
          <a:p>
            <a:r>
              <a:rPr lang="en-US" dirty="0"/>
              <a:t>Long forward and short put option payoff profile</a:t>
            </a:r>
          </a:p>
          <a:p>
            <a:endParaRPr lang="en-US" dirty="0"/>
          </a:p>
        </p:txBody>
      </p:sp>
      <p:pic>
        <p:nvPicPr>
          <p:cNvPr id="5" name="Picture 4">
            <a:extLst>
              <a:ext uri="{FF2B5EF4-FFF2-40B4-BE49-F238E27FC236}">
                <a16:creationId xmlns:a16="http://schemas.microsoft.com/office/drawing/2014/main" id="{597CB493-D1AB-41D2-AF6D-0A03C33D14E8}"/>
              </a:ext>
            </a:extLst>
          </p:cNvPr>
          <p:cNvPicPr>
            <a:picLocks noChangeAspect="1"/>
          </p:cNvPicPr>
          <p:nvPr/>
        </p:nvPicPr>
        <p:blipFill>
          <a:blip r:embed="rId2"/>
          <a:stretch>
            <a:fillRect/>
          </a:stretch>
        </p:blipFill>
        <p:spPr>
          <a:xfrm>
            <a:off x="1171575" y="2776537"/>
            <a:ext cx="4414838" cy="3733692"/>
          </a:xfrm>
          <a:prstGeom prst="rect">
            <a:avLst/>
          </a:prstGeom>
        </p:spPr>
      </p:pic>
      <p:graphicFrame>
        <p:nvGraphicFramePr>
          <p:cNvPr id="8" name="Table 7">
            <a:extLst>
              <a:ext uri="{FF2B5EF4-FFF2-40B4-BE49-F238E27FC236}">
                <a16:creationId xmlns:a16="http://schemas.microsoft.com/office/drawing/2014/main" id="{F18731DB-68B3-4DF2-84CE-D5351B924E9C}"/>
              </a:ext>
            </a:extLst>
          </p:cNvPr>
          <p:cNvGraphicFramePr>
            <a:graphicFrameLocks noGrp="1"/>
          </p:cNvGraphicFramePr>
          <p:nvPr>
            <p:extLst>
              <p:ext uri="{D42A27DB-BD31-4B8C-83A1-F6EECF244321}">
                <p14:modId xmlns:p14="http://schemas.microsoft.com/office/powerpoint/2010/main" val="3734088634"/>
              </p:ext>
            </p:extLst>
          </p:nvPr>
        </p:nvGraphicFramePr>
        <p:xfrm>
          <a:off x="5884164" y="2798064"/>
          <a:ext cx="5969000" cy="1499616"/>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311254591"/>
                    </a:ext>
                  </a:extLst>
                </a:gridCol>
                <a:gridCol w="4025900">
                  <a:extLst>
                    <a:ext uri="{9D8B030D-6E8A-4147-A177-3AD203B41FA5}">
                      <a16:colId xmlns:a16="http://schemas.microsoft.com/office/drawing/2014/main" val="4157189870"/>
                    </a:ext>
                  </a:extLst>
                </a:gridCol>
              </a:tblGrid>
              <a:tr h="499872">
                <a:tc>
                  <a:txBody>
                    <a:bodyPr/>
                    <a:lstStyle/>
                    <a:p>
                      <a:r>
                        <a:rPr lang="en-US" dirty="0"/>
                        <a:t>S</a:t>
                      </a:r>
                      <a:r>
                        <a:rPr lang="en-US" baseline="-25000" dirty="0"/>
                        <a:t>T</a:t>
                      </a:r>
                      <a:r>
                        <a:rPr lang="en-US" dirty="0"/>
                        <a:t>-F</a:t>
                      </a:r>
                      <a:r>
                        <a:rPr lang="en-US" baseline="-25000" dirty="0"/>
                        <a:t>0</a:t>
                      </a:r>
                      <a:r>
                        <a:rPr lang="en-US" dirty="0"/>
                        <a:t>(T)&gt;p</a:t>
                      </a:r>
                      <a:r>
                        <a:rPr lang="en-US" baseline="-25000" dirty="0"/>
                        <a:t>0</a:t>
                      </a:r>
                    </a:p>
                  </a:txBody>
                  <a:tcPr/>
                </a:tc>
                <a:tc>
                  <a:txBody>
                    <a:bodyPr/>
                    <a:lstStyle/>
                    <a:p>
                      <a:r>
                        <a:rPr lang="en-US" dirty="0"/>
                        <a:t>Forward profit exceeds option profit</a:t>
                      </a:r>
                    </a:p>
                  </a:txBody>
                  <a:tcPr/>
                </a:tc>
                <a:extLst>
                  <a:ext uri="{0D108BD9-81ED-4DB2-BD59-A6C34878D82A}">
                    <a16:rowId xmlns:a16="http://schemas.microsoft.com/office/drawing/2014/main" val="1085330618"/>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(T)=p</a:t>
                      </a:r>
                      <a:r>
                        <a:rPr lang="en-US" baseline="-25000"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 profit equals option profit</a:t>
                      </a:r>
                    </a:p>
                  </a:txBody>
                  <a:tcPr/>
                </a:tc>
                <a:extLst>
                  <a:ext uri="{0D108BD9-81ED-4DB2-BD59-A6C34878D82A}">
                    <a16:rowId xmlns:a16="http://schemas.microsoft.com/office/drawing/2014/main" val="1654900102"/>
                  </a:ext>
                </a:extLst>
              </a:tr>
              <a:tr h="4998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25000" dirty="0"/>
                        <a:t>T</a:t>
                      </a:r>
                      <a:r>
                        <a:rPr lang="en-US" dirty="0"/>
                        <a:t>-F</a:t>
                      </a:r>
                      <a:r>
                        <a:rPr lang="en-US" baseline="-25000" dirty="0"/>
                        <a:t>0</a:t>
                      </a:r>
                      <a:r>
                        <a:rPr lang="en-US" dirty="0"/>
                        <a:t>(T)&lt;p</a:t>
                      </a:r>
                      <a:r>
                        <a:rPr lang="en-US" baseline="-25000" dirty="0"/>
                        <a:t>0</a:t>
                      </a:r>
                    </a:p>
                  </a:txBody>
                  <a:tcPr/>
                </a:tc>
                <a:tc>
                  <a:txBody>
                    <a:bodyPr/>
                    <a:lstStyle/>
                    <a:p>
                      <a:r>
                        <a:rPr lang="en-US" dirty="0"/>
                        <a:t>Option profit exceeds forward profit</a:t>
                      </a:r>
                    </a:p>
                  </a:txBody>
                  <a:tcPr/>
                </a:tc>
                <a:extLst>
                  <a:ext uri="{0D108BD9-81ED-4DB2-BD59-A6C34878D82A}">
                    <a16:rowId xmlns:a16="http://schemas.microsoft.com/office/drawing/2014/main" val="2059986683"/>
                  </a:ext>
                </a:extLst>
              </a:tr>
            </a:tbl>
          </a:graphicData>
        </a:graphic>
      </p:graphicFrame>
      <p:sp>
        <p:nvSpPr>
          <p:cNvPr id="9" name="TextBox 8">
            <a:extLst>
              <a:ext uri="{FF2B5EF4-FFF2-40B4-BE49-F238E27FC236}">
                <a16:creationId xmlns:a16="http://schemas.microsoft.com/office/drawing/2014/main" id="{FE3B8CF5-84C3-49B0-914F-4C013FD17188}"/>
              </a:ext>
            </a:extLst>
          </p:cNvPr>
          <p:cNvSpPr txBox="1"/>
          <p:nvPr/>
        </p:nvSpPr>
        <p:spPr>
          <a:xfrm>
            <a:off x="5884164" y="4529138"/>
            <a:ext cx="5969000" cy="923330"/>
          </a:xfrm>
          <a:prstGeom prst="rect">
            <a:avLst/>
          </a:prstGeom>
          <a:noFill/>
        </p:spPr>
        <p:txBody>
          <a:bodyPr wrap="square" rtlCol="0">
            <a:spAutoFit/>
          </a:bodyPr>
          <a:lstStyle/>
          <a:p>
            <a:r>
              <a:rPr lang="en-US" dirty="0"/>
              <a:t>The sold put option’s similarity to a long position in the underlying, with gains from price appreciation forgone in exchange for receiving a premium.</a:t>
            </a:r>
          </a:p>
        </p:txBody>
      </p:sp>
    </p:spTree>
    <p:extLst>
      <p:ext uri="{BB962C8B-B14F-4D97-AF65-F5344CB8AC3E}">
        <p14:creationId xmlns:p14="http://schemas.microsoft.com/office/powerpoint/2010/main" val="3173179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2B823-0EF0-46E4-9F60-005D5AC1BDD7}"/>
              </a:ext>
            </a:extLst>
          </p:cNvPr>
          <p:cNvSpPr>
            <a:spLocks noGrp="1"/>
          </p:cNvSpPr>
          <p:nvPr>
            <p:ph type="title"/>
          </p:nvPr>
        </p:nvSpPr>
        <p:spPr>
          <a:xfrm>
            <a:off x="1024128" y="585216"/>
            <a:ext cx="8018272" cy="1499616"/>
          </a:xfrm>
        </p:spPr>
        <p:txBody>
          <a:bodyPr>
            <a:normAutofit/>
          </a:bodyPr>
          <a:lstStyle/>
          <a:p>
            <a:r>
              <a:rPr lang="en-US" dirty="0"/>
              <a:t>practices</a:t>
            </a:r>
          </a:p>
        </p:txBody>
      </p:sp>
      <p:sp>
        <p:nvSpPr>
          <p:cNvPr id="3" name="Content Placeholder 2">
            <a:extLst>
              <a:ext uri="{FF2B5EF4-FFF2-40B4-BE49-F238E27FC236}">
                <a16:creationId xmlns:a16="http://schemas.microsoft.com/office/drawing/2014/main" id="{7293CE9D-B04D-49F1-A836-A119A138CDCD}"/>
              </a:ext>
            </a:extLst>
          </p:cNvPr>
          <p:cNvSpPr>
            <a:spLocks noGrp="1"/>
          </p:cNvSpPr>
          <p:nvPr>
            <p:ph idx="1"/>
          </p:nvPr>
        </p:nvSpPr>
        <p:spPr>
          <a:xfrm>
            <a:off x="1024128" y="2286000"/>
            <a:ext cx="8018271" cy="4023360"/>
          </a:xfrm>
        </p:spPr>
        <p:txBody>
          <a:bodyPr>
            <a:normAutofit/>
          </a:bodyPr>
          <a:lstStyle/>
          <a:p>
            <a:r>
              <a:rPr lang="en-US" dirty="0" err="1"/>
              <a:t>Biomian</a:t>
            </a:r>
            <a:r>
              <a:rPr lang="en-US" dirty="0"/>
              <a:t> Limited is a Mumbai-based biotech company with common stock and listed futures and options on the National Stock Exchange (NSE). The </a:t>
            </a:r>
            <a:r>
              <a:rPr lang="en-US" dirty="0" err="1"/>
              <a:t>Viswan</a:t>
            </a:r>
            <a:r>
              <a:rPr lang="en-US" dirty="0"/>
              <a:t> Family Office (VFO) currently owns 10,000 </a:t>
            </a:r>
            <a:r>
              <a:rPr lang="en-US" dirty="0" err="1"/>
              <a:t>Biomian</a:t>
            </a:r>
            <a:r>
              <a:rPr lang="en-US" dirty="0"/>
              <a:t> common shares. VFO would like to reduce its long </a:t>
            </a:r>
            <a:r>
              <a:rPr lang="en-US" dirty="0" err="1"/>
              <a:t>Biomian</a:t>
            </a:r>
            <a:r>
              <a:rPr lang="en-US" dirty="0"/>
              <a:t> position and diversify its equity market exposure but will delay a cash sale of shares for tax reasons for six months.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20993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gital graphs and numbers in 3D">
            <a:extLst>
              <a:ext uri="{FF2B5EF4-FFF2-40B4-BE49-F238E27FC236}">
                <a16:creationId xmlns:a16="http://schemas.microsoft.com/office/drawing/2014/main" id="{65D430B9-BE24-1B36-4174-1A2932B70414}"/>
              </a:ext>
            </a:extLst>
          </p:cNvPr>
          <p:cNvPicPr>
            <a:picLocks noChangeAspect="1"/>
          </p:cNvPicPr>
          <p:nvPr/>
        </p:nvPicPr>
        <p:blipFill rotWithShape="1">
          <a:blip r:embed="rId2">
            <a:duotone>
              <a:schemeClr val="bg2">
                <a:shade val="45000"/>
                <a:satMod val="135000"/>
              </a:schemeClr>
              <a:prstClr val="white"/>
            </a:duotone>
            <a:alphaModFix amt="40000"/>
          </a:blip>
          <a:srcRect t="9783" b="5948"/>
          <a:stretch/>
        </p:blipFill>
        <p:spPr>
          <a:xfrm>
            <a:off x="20" y="10"/>
            <a:ext cx="12191980" cy="6857989"/>
          </a:xfrm>
          <a:prstGeom prst="rect">
            <a:avLst/>
          </a:prstGeom>
        </p:spPr>
      </p:pic>
      <p:sp>
        <p:nvSpPr>
          <p:cNvPr id="2" name="Title 1">
            <a:extLst>
              <a:ext uri="{FF2B5EF4-FFF2-40B4-BE49-F238E27FC236}">
                <a16:creationId xmlns:a16="http://schemas.microsoft.com/office/drawing/2014/main" id="{B69A99D2-80CB-4D3D-8413-918085A9F21D}"/>
              </a:ext>
            </a:extLst>
          </p:cNvPr>
          <p:cNvSpPr>
            <a:spLocks noGrp="1"/>
          </p:cNvSpPr>
          <p:nvPr>
            <p:ph type="title"/>
          </p:nvPr>
        </p:nvSpPr>
        <p:spPr>
          <a:xfrm>
            <a:off x="1024128" y="585216"/>
            <a:ext cx="9720072" cy="1499616"/>
          </a:xfrm>
        </p:spPr>
        <p:txBody>
          <a:bodyPr>
            <a:normAutofit/>
          </a:bodyPr>
          <a:lstStyle/>
          <a:p>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36C6269-C1D9-44CF-8583-A5CF15B8F9EC}"/>
              </a:ext>
            </a:extLst>
          </p:cNvPr>
          <p:cNvSpPr>
            <a:spLocks noGrp="1"/>
          </p:cNvSpPr>
          <p:nvPr>
            <p:ph idx="1"/>
          </p:nvPr>
        </p:nvSpPr>
        <p:spPr>
          <a:xfrm>
            <a:off x="1024128" y="2286000"/>
            <a:ext cx="9720073" cy="4023360"/>
          </a:xfrm>
        </p:spPr>
        <p:txBody>
          <a:bodyPr>
            <a:normAutofit/>
          </a:bodyPr>
          <a:lstStyle/>
          <a:p>
            <a:r>
              <a:rPr lang="en-US" sz="1700" b="1"/>
              <a:t>1. Which of the following derivative contracts available to VFO’s chief investment officer is best suited to reduce exposure to a decline in </a:t>
            </a:r>
            <a:r>
              <a:rPr lang="en-US" sz="1700" b="1" err="1"/>
              <a:t>Biomian’s</a:t>
            </a:r>
            <a:r>
              <a:rPr lang="en-US" sz="1700" b="1"/>
              <a:t> stock price in the next six months?</a:t>
            </a:r>
          </a:p>
          <a:p>
            <a:r>
              <a:rPr lang="en-US" sz="1700"/>
              <a:t>A. A short put position on </a:t>
            </a:r>
            <a:r>
              <a:rPr lang="en-US" sz="1700" err="1"/>
              <a:t>Biomian</a:t>
            </a:r>
            <a:r>
              <a:rPr lang="en-US" sz="1700"/>
              <a:t> stock that expires in six months</a:t>
            </a:r>
          </a:p>
          <a:p>
            <a:r>
              <a:rPr lang="en-US" sz="1700"/>
              <a:t>B. A long call position on </a:t>
            </a:r>
            <a:r>
              <a:rPr lang="en-US" sz="1700" err="1"/>
              <a:t>Biomian</a:t>
            </a:r>
            <a:r>
              <a:rPr lang="en-US" sz="1700"/>
              <a:t> stock that expires in six months</a:t>
            </a:r>
          </a:p>
          <a:p>
            <a:r>
              <a:rPr lang="en-US" sz="1700"/>
              <a:t>C. A short futures position in </a:t>
            </a:r>
            <a:r>
              <a:rPr lang="en-US" sz="1700" err="1"/>
              <a:t>Biomian</a:t>
            </a:r>
            <a:r>
              <a:rPr lang="en-US" sz="1700"/>
              <a:t> stock that settles in six months</a:t>
            </a:r>
          </a:p>
          <a:p>
            <a:r>
              <a:rPr lang="en-US" sz="1700" b="1"/>
              <a:t>2. VFO’s market strategist believes that </a:t>
            </a:r>
            <a:r>
              <a:rPr lang="en-US" sz="1700" b="1" err="1"/>
              <a:t>Biomian’s</a:t>
            </a:r>
            <a:r>
              <a:rPr lang="en-US" sz="1700" b="1"/>
              <a:t> share price will rise over the next six months but would like to protect against a decline in </a:t>
            </a:r>
            <a:r>
              <a:rPr lang="en-US" sz="1700" b="1" err="1"/>
              <a:t>Biomian’s</a:t>
            </a:r>
            <a:r>
              <a:rPr lang="en-US" sz="1700" b="1"/>
              <a:t> share price over the period. Which of the following positions is best suited for VFO to manage its existing </a:t>
            </a:r>
            <a:r>
              <a:rPr lang="en-US" sz="1700" b="1" err="1"/>
              <a:t>Biomian</a:t>
            </a:r>
            <a:r>
              <a:rPr lang="en-US" sz="1700" b="1"/>
              <a:t> exposure based on this view?</a:t>
            </a:r>
          </a:p>
          <a:p>
            <a:r>
              <a:rPr lang="en-US" sz="1700"/>
              <a:t>A. A long put position on </a:t>
            </a:r>
            <a:r>
              <a:rPr lang="en-US" sz="1700" err="1"/>
              <a:t>Biomian</a:t>
            </a:r>
            <a:r>
              <a:rPr lang="en-US" sz="1700"/>
              <a:t> stock that expires in six months</a:t>
            </a:r>
          </a:p>
          <a:p>
            <a:r>
              <a:rPr lang="en-US" sz="1700"/>
              <a:t>B. A short call position on </a:t>
            </a:r>
            <a:r>
              <a:rPr lang="en-US" sz="1700" err="1"/>
              <a:t>Biomian</a:t>
            </a:r>
            <a:r>
              <a:rPr lang="en-US" sz="1700"/>
              <a:t> stock that expires in six months</a:t>
            </a:r>
          </a:p>
          <a:p>
            <a:r>
              <a:rPr lang="en-US" sz="1700"/>
              <a:t>C. A long futures position in </a:t>
            </a:r>
            <a:r>
              <a:rPr lang="en-US" sz="1700" err="1"/>
              <a:t>Biomian</a:t>
            </a:r>
            <a:r>
              <a:rPr lang="en-US" sz="1700"/>
              <a:t> stock that settles in six months</a:t>
            </a:r>
          </a:p>
        </p:txBody>
      </p:sp>
    </p:spTree>
    <p:extLst>
      <p:ext uri="{BB962C8B-B14F-4D97-AF65-F5344CB8AC3E}">
        <p14:creationId xmlns:p14="http://schemas.microsoft.com/office/powerpoint/2010/main" val="10303492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 abstract financial digital analysis">
            <a:extLst>
              <a:ext uri="{FF2B5EF4-FFF2-40B4-BE49-F238E27FC236}">
                <a16:creationId xmlns:a16="http://schemas.microsoft.com/office/drawing/2014/main" id="{21EBB189-CB82-E30C-2A3A-36611F43DF06}"/>
              </a:ext>
            </a:extLst>
          </p:cNvPr>
          <p:cNvPicPr>
            <a:picLocks noChangeAspect="1"/>
          </p:cNvPicPr>
          <p:nvPr/>
        </p:nvPicPr>
        <p:blipFill rotWithShape="1">
          <a:blip r:embed="rId2">
            <a:duotone>
              <a:schemeClr val="bg2">
                <a:shade val="45000"/>
                <a:satMod val="135000"/>
              </a:schemeClr>
              <a:prstClr val="white"/>
            </a:duotone>
            <a:alphaModFix amt="40000"/>
          </a:blip>
          <a:srcRect l="1333" r="1" b="1"/>
          <a:stretch/>
        </p:blipFill>
        <p:spPr>
          <a:xfrm>
            <a:off x="20" y="10"/>
            <a:ext cx="12191980" cy="6857989"/>
          </a:xfrm>
          <a:prstGeom prst="rect">
            <a:avLst/>
          </a:prstGeom>
        </p:spPr>
      </p:pic>
      <p:sp>
        <p:nvSpPr>
          <p:cNvPr id="2" name="Title 1">
            <a:extLst>
              <a:ext uri="{FF2B5EF4-FFF2-40B4-BE49-F238E27FC236}">
                <a16:creationId xmlns:a16="http://schemas.microsoft.com/office/drawing/2014/main" id="{28FF5E7F-BE56-4C60-AC75-C8242D44C124}"/>
              </a:ext>
            </a:extLst>
          </p:cNvPr>
          <p:cNvSpPr>
            <a:spLocks noGrp="1"/>
          </p:cNvSpPr>
          <p:nvPr>
            <p:ph type="title"/>
          </p:nvPr>
        </p:nvSpPr>
        <p:spPr>
          <a:xfrm>
            <a:off x="1024128" y="585216"/>
            <a:ext cx="9720072" cy="1499616"/>
          </a:xfrm>
        </p:spPr>
        <p:txBody>
          <a:bodyPr>
            <a:normAutofit/>
          </a:bodyPr>
          <a:lstStyle/>
          <a:p>
            <a:r>
              <a:rPr lang="en-US"/>
              <a:t>practices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2FDE17-4FC8-4FAD-9002-FF4B62EEDA00}"/>
              </a:ext>
            </a:extLst>
          </p:cNvPr>
          <p:cNvSpPr>
            <a:spLocks noGrp="1"/>
          </p:cNvSpPr>
          <p:nvPr>
            <p:ph idx="1"/>
          </p:nvPr>
        </p:nvSpPr>
        <p:spPr>
          <a:xfrm>
            <a:off x="1024128" y="2286000"/>
            <a:ext cx="9720073" cy="4023360"/>
          </a:xfrm>
        </p:spPr>
        <p:txBody>
          <a:bodyPr>
            <a:normAutofit/>
          </a:bodyPr>
          <a:lstStyle/>
          <a:p>
            <a:r>
              <a:rPr lang="en-US" b="1" dirty="0"/>
              <a:t>3. Assume that </a:t>
            </a:r>
            <a:r>
              <a:rPr lang="en-US" b="1" dirty="0" err="1"/>
              <a:t>Biomian</a:t>
            </a:r>
            <a:r>
              <a:rPr lang="en-US" b="1" dirty="0"/>
              <a:t> shares rise over the next six months. Which of the following statements about VFO’s derivative strategies under this scenario is most accurate?</a:t>
            </a:r>
          </a:p>
          <a:p>
            <a:r>
              <a:rPr lang="en-US" dirty="0"/>
              <a:t>A. A forward sale of </a:t>
            </a:r>
            <a:r>
              <a:rPr lang="en-US" dirty="0" err="1"/>
              <a:t>Biomian</a:t>
            </a:r>
            <a:r>
              <a:rPr lang="en-US" dirty="0"/>
              <a:t> shares in six months would be more profitable</a:t>
            </a:r>
          </a:p>
          <a:p>
            <a:r>
              <a:rPr lang="en-US" dirty="0"/>
              <a:t>than purchasing the right to sell </a:t>
            </a:r>
            <a:r>
              <a:rPr lang="en-US" dirty="0" err="1"/>
              <a:t>Biomian</a:t>
            </a:r>
            <a:r>
              <a:rPr lang="en-US" dirty="0"/>
              <a:t> shares in six months.</a:t>
            </a:r>
          </a:p>
          <a:p>
            <a:r>
              <a:rPr lang="en-US" dirty="0"/>
              <a:t>B. Purchasing the right to sell </a:t>
            </a:r>
            <a:r>
              <a:rPr lang="en-US" dirty="0" err="1"/>
              <a:t>Biomian</a:t>
            </a:r>
            <a:r>
              <a:rPr lang="en-US" dirty="0"/>
              <a:t> shares in six months would be more</a:t>
            </a:r>
          </a:p>
          <a:p>
            <a:r>
              <a:rPr lang="en-US" dirty="0"/>
              <a:t>profitable than a forward sale of </a:t>
            </a:r>
            <a:r>
              <a:rPr lang="en-US" dirty="0" err="1"/>
              <a:t>Biomian</a:t>
            </a:r>
            <a:r>
              <a:rPr lang="en-US" dirty="0"/>
              <a:t> shares in six months.</a:t>
            </a:r>
          </a:p>
          <a:p>
            <a:r>
              <a:rPr lang="en-US" dirty="0"/>
              <a:t>C. We do not have enough information to determine whether a forward sale or</a:t>
            </a:r>
          </a:p>
          <a:p>
            <a:r>
              <a:rPr lang="en-US" dirty="0"/>
              <a:t>the right to sell </a:t>
            </a:r>
            <a:r>
              <a:rPr lang="en-US" dirty="0" err="1"/>
              <a:t>Biomian</a:t>
            </a:r>
            <a:r>
              <a:rPr lang="en-US" dirty="0"/>
              <a:t> shares will be more profitable in six months.</a:t>
            </a:r>
          </a:p>
        </p:txBody>
      </p:sp>
    </p:spTree>
    <p:extLst>
      <p:ext uri="{BB962C8B-B14F-4D97-AF65-F5344CB8AC3E}">
        <p14:creationId xmlns:p14="http://schemas.microsoft.com/office/powerpoint/2010/main" val="1398909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65617-7CBB-4CE2-9591-6DC1FB08AA16}"/>
              </a:ext>
            </a:extLst>
          </p:cNvPr>
          <p:cNvSpPr>
            <a:spLocks noGrp="1"/>
          </p:cNvSpPr>
          <p:nvPr>
            <p:ph type="title"/>
          </p:nvPr>
        </p:nvSpPr>
        <p:spPr/>
        <p:txBody>
          <a:bodyPr>
            <a:normAutofit/>
          </a:bodyPr>
          <a:lstStyle/>
          <a:p>
            <a:r>
              <a:rPr lang="en-US" sz="4000" dirty="0"/>
              <a:t>practices</a:t>
            </a:r>
          </a:p>
        </p:txBody>
      </p:sp>
      <p:graphicFrame>
        <p:nvGraphicFramePr>
          <p:cNvPr id="5" name="Content Placeholder 2">
            <a:extLst>
              <a:ext uri="{FF2B5EF4-FFF2-40B4-BE49-F238E27FC236}">
                <a16:creationId xmlns:a16="http://schemas.microsoft.com/office/drawing/2014/main" id="{0741C8E3-E2C3-6292-4670-A64812C5D503}"/>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6186261"/>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C5E5-B49D-4096-80C1-B8052495A474}"/>
              </a:ext>
            </a:extLst>
          </p:cNvPr>
          <p:cNvSpPr>
            <a:spLocks noGrp="1"/>
          </p:cNvSpPr>
          <p:nvPr>
            <p:ph type="title"/>
          </p:nvPr>
        </p:nvSpPr>
        <p:spPr>
          <a:xfrm>
            <a:off x="1024129" y="585216"/>
            <a:ext cx="4431792" cy="1499616"/>
          </a:xfrm>
        </p:spPr>
        <p:txBody>
          <a:bodyPr>
            <a:normAutofit/>
          </a:bodyPr>
          <a:lstStyle/>
          <a:p>
            <a:r>
              <a:rPr lang="en-US" sz="3500"/>
              <a:t>Credit Derivatives</a:t>
            </a:r>
            <a:br>
              <a:rPr lang="en-US" sz="3500"/>
            </a:br>
            <a:br>
              <a:rPr lang="en-US" sz="3500"/>
            </a:br>
            <a:endParaRPr lang="en-US" sz="3500"/>
          </a:p>
        </p:txBody>
      </p:sp>
      <p:sp>
        <p:nvSpPr>
          <p:cNvPr id="3" name="Content Placeholder 2">
            <a:extLst>
              <a:ext uri="{FF2B5EF4-FFF2-40B4-BE49-F238E27FC236}">
                <a16:creationId xmlns:a16="http://schemas.microsoft.com/office/drawing/2014/main" id="{831B6362-3303-4415-9D10-C4E0904D67AF}"/>
              </a:ext>
            </a:extLst>
          </p:cNvPr>
          <p:cNvSpPr>
            <a:spLocks noGrp="1"/>
          </p:cNvSpPr>
          <p:nvPr>
            <p:ph idx="1"/>
          </p:nvPr>
        </p:nvSpPr>
        <p:spPr>
          <a:xfrm>
            <a:off x="1024128" y="2286000"/>
            <a:ext cx="4429615" cy="3931920"/>
          </a:xfrm>
        </p:spPr>
        <p:txBody>
          <a:bodyPr>
            <a:normAutofit/>
          </a:bodyPr>
          <a:lstStyle/>
          <a:p>
            <a:r>
              <a:rPr lang="en-US" sz="2400" dirty="0"/>
              <a:t>Forward commitments</a:t>
            </a:r>
          </a:p>
          <a:p>
            <a:pPr lvl="1"/>
            <a:r>
              <a:rPr lang="en-US" sz="2400" dirty="0"/>
              <a:t>Forward</a:t>
            </a:r>
          </a:p>
          <a:p>
            <a:pPr lvl="1"/>
            <a:r>
              <a:rPr lang="en-US" sz="2400" dirty="0"/>
              <a:t>Futures</a:t>
            </a:r>
          </a:p>
          <a:p>
            <a:pPr lvl="1"/>
            <a:r>
              <a:rPr lang="en-US" sz="2400" dirty="0"/>
              <a:t>Swap</a:t>
            </a:r>
          </a:p>
          <a:p>
            <a:r>
              <a:rPr lang="en-US" sz="2400" dirty="0"/>
              <a:t>Contingent claims</a:t>
            </a:r>
          </a:p>
          <a:p>
            <a:pPr lvl="1"/>
            <a:r>
              <a:rPr lang="en-US" sz="2400" dirty="0"/>
              <a:t>Option</a:t>
            </a:r>
          </a:p>
          <a:p>
            <a:pPr lvl="1"/>
            <a:r>
              <a:rPr lang="en-US" sz="2400" u="sng" dirty="0">
                <a:solidFill>
                  <a:srgbClr val="FF0000"/>
                </a:solidFill>
              </a:rPr>
              <a:t>Credit Derivatives</a:t>
            </a:r>
          </a:p>
          <a:p>
            <a:pPr lvl="1"/>
            <a:endParaRPr lang="en-US" dirty="0"/>
          </a:p>
        </p:txBody>
      </p:sp>
      <p:pic>
        <p:nvPicPr>
          <p:cNvPr id="7" name="Graphic 6" descr="钱">
            <a:extLst>
              <a:ext uri="{FF2B5EF4-FFF2-40B4-BE49-F238E27FC236}">
                <a16:creationId xmlns:a16="http://schemas.microsoft.com/office/drawing/2014/main" id="{7AF4A644-82F3-5172-1944-F2B211D559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1039"/>
            <a:ext cx="5455921" cy="5455921"/>
          </a:xfrm>
          <a:prstGeom prst="rect">
            <a:avLst/>
          </a:prstGeom>
        </p:spPr>
      </p:pic>
    </p:spTree>
    <p:extLst>
      <p:ext uri="{BB962C8B-B14F-4D97-AF65-F5344CB8AC3E}">
        <p14:creationId xmlns:p14="http://schemas.microsoft.com/office/powerpoint/2010/main" val="23036695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B8FC4-573F-4A09-AE2A-04D0353ECBFD}"/>
              </a:ext>
            </a:extLst>
          </p:cNvPr>
          <p:cNvSpPr>
            <a:spLocks noGrp="1"/>
          </p:cNvSpPr>
          <p:nvPr>
            <p:ph type="title"/>
          </p:nvPr>
        </p:nvSpPr>
        <p:spPr/>
        <p:txBody>
          <a:bodyPr>
            <a:normAutofit/>
          </a:bodyPr>
          <a:lstStyle/>
          <a:p>
            <a:r>
              <a:rPr lang="en-US" sz="4000" dirty="0"/>
              <a:t>Credit Derivatives</a:t>
            </a:r>
          </a:p>
        </p:txBody>
      </p:sp>
      <p:graphicFrame>
        <p:nvGraphicFramePr>
          <p:cNvPr id="5" name="Content Placeholder 2">
            <a:extLst>
              <a:ext uri="{FF2B5EF4-FFF2-40B4-BE49-F238E27FC236}">
                <a16:creationId xmlns:a16="http://schemas.microsoft.com/office/drawing/2014/main" id="{7F055E5E-A7AB-0AE3-3A53-3327F200CE4E}"/>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53236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B941C4-F4EB-4AB8-A2D4-65FAA0965D49}"/>
              </a:ext>
            </a:extLst>
          </p:cNvPr>
          <p:cNvSpPr>
            <a:spLocks noGrp="1"/>
          </p:cNvSpPr>
          <p:nvPr>
            <p:ph type="title"/>
          </p:nvPr>
        </p:nvSpPr>
        <p:spPr>
          <a:xfrm>
            <a:off x="1024129" y="585216"/>
            <a:ext cx="3779085" cy="1499616"/>
          </a:xfrm>
        </p:spPr>
        <p:txBody>
          <a:bodyPr>
            <a:normAutofit/>
          </a:bodyPr>
          <a:lstStyle/>
          <a:p>
            <a:r>
              <a:rPr lang="en-US">
                <a:solidFill>
                  <a:srgbClr val="FFFFFF"/>
                </a:solidFill>
              </a:rPr>
              <a:t>Credit Derivatives</a:t>
            </a:r>
          </a:p>
        </p:txBody>
      </p:sp>
      <p:cxnSp>
        <p:nvCxnSpPr>
          <p:cNvPr id="11" name="Straight Connector 10">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C53C532-7B6F-400E-82FA-85CD5B6B07C2}"/>
              </a:ext>
            </a:extLst>
          </p:cNvPr>
          <p:cNvSpPr>
            <a:spLocks noGrp="1"/>
          </p:cNvSpPr>
          <p:nvPr>
            <p:ph idx="1"/>
          </p:nvPr>
        </p:nvSpPr>
        <p:spPr>
          <a:xfrm>
            <a:off x="1024129" y="2286000"/>
            <a:ext cx="3791711" cy="3931920"/>
          </a:xfrm>
        </p:spPr>
        <p:txBody>
          <a:bodyPr>
            <a:normAutofit/>
          </a:bodyPr>
          <a:lstStyle/>
          <a:p>
            <a:r>
              <a:rPr lang="en-US">
                <a:solidFill>
                  <a:srgbClr val="FFFFFF"/>
                </a:solidFill>
              </a:rPr>
              <a:t>Definition: a credit default swap is a derivative contract between two parties, a credit protection buyer and a credit protection seller, in which the buyer makes a series of cash payments to the seller and receives a promise of compensation for credit losses resulting from the default of a third party.</a:t>
            </a:r>
          </a:p>
        </p:txBody>
      </p:sp>
      <p:pic>
        <p:nvPicPr>
          <p:cNvPr id="6" name="Picture 5">
            <a:extLst>
              <a:ext uri="{FF2B5EF4-FFF2-40B4-BE49-F238E27FC236}">
                <a16:creationId xmlns:a16="http://schemas.microsoft.com/office/drawing/2014/main" id="{C85C3C4A-E7D4-4AF4-B7F0-D2D98D18994B}"/>
              </a:ext>
            </a:extLst>
          </p:cNvPr>
          <p:cNvPicPr>
            <a:picLocks noChangeAspect="1"/>
          </p:cNvPicPr>
          <p:nvPr/>
        </p:nvPicPr>
        <p:blipFill>
          <a:blip r:embed="rId2"/>
          <a:stretch>
            <a:fillRect/>
          </a:stretch>
        </p:blipFill>
        <p:spPr>
          <a:xfrm>
            <a:off x="6096000" y="2084832"/>
            <a:ext cx="5475833" cy="1749853"/>
          </a:xfrm>
          <a:prstGeom prst="rect">
            <a:avLst/>
          </a:prstGeom>
        </p:spPr>
      </p:pic>
    </p:spTree>
    <p:extLst>
      <p:ext uri="{BB962C8B-B14F-4D97-AF65-F5344CB8AC3E}">
        <p14:creationId xmlns:p14="http://schemas.microsoft.com/office/powerpoint/2010/main" val="19052168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Magnifying glass showing decling performance">
            <a:extLst>
              <a:ext uri="{FF2B5EF4-FFF2-40B4-BE49-F238E27FC236}">
                <a16:creationId xmlns:a16="http://schemas.microsoft.com/office/drawing/2014/main" id="{5F12547E-7D42-0A6B-A0E2-45EE90C43628}"/>
              </a:ext>
            </a:extLst>
          </p:cNvPr>
          <p:cNvPicPr>
            <a:picLocks noChangeAspect="1"/>
          </p:cNvPicPr>
          <p:nvPr/>
        </p:nvPicPr>
        <p:blipFill rotWithShape="1">
          <a:blip r:embed="rId2">
            <a:duotone>
              <a:schemeClr val="bg2">
                <a:shade val="45000"/>
                <a:satMod val="135000"/>
              </a:schemeClr>
              <a:prstClr val="white"/>
            </a:duotone>
            <a:alphaModFix amt="40000"/>
          </a:blip>
          <a:srcRect t="1220" b="14510"/>
          <a:stretch/>
        </p:blipFill>
        <p:spPr>
          <a:xfrm>
            <a:off x="20" y="10"/>
            <a:ext cx="12191980" cy="6857990"/>
          </a:xfrm>
          <a:prstGeom prst="rect">
            <a:avLst/>
          </a:prstGeom>
        </p:spPr>
      </p:pic>
      <p:sp>
        <p:nvSpPr>
          <p:cNvPr id="2" name="Title 1">
            <a:extLst>
              <a:ext uri="{FF2B5EF4-FFF2-40B4-BE49-F238E27FC236}">
                <a16:creationId xmlns:a16="http://schemas.microsoft.com/office/drawing/2014/main" id="{4039CD17-9A3C-4BCC-8D8D-05DBDDF34751}"/>
              </a:ext>
            </a:extLst>
          </p:cNvPr>
          <p:cNvSpPr>
            <a:spLocks noGrp="1"/>
          </p:cNvSpPr>
          <p:nvPr>
            <p:ph type="title"/>
          </p:nvPr>
        </p:nvSpPr>
        <p:spPr>
          <a:xfrm>
            <a:off x="1024128" y="585216"/>
            <a:ext cx="9720072" cy="1499616"/>
          </a:xfrm>
        </p:spPr>
        <p:txBody>
          <a:bodyPr>
            <a:normAutofit/>
          </a:bodyPr>
          <a:lstStyle/>
          <a:p>
            <a:r>
              <a:rPr lang="en-US"/>
              <a:t>Credit Derivatives</a:t>
            </a:r>
          </a:p>
        </p:txBody>
      </p:sp>
      <p:cxnSp>
        <p:nvCxnSpPr>
          <p:cNvPr id="15" name="Straight Connector 14">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DD8CD5FF-9E71-4F26-9564-8067DBDCB22A}"/>
              </a:ext>
            </a:extLst>
          </p:cNvPr>
          <p:cNvSpPr>
            <a:spLocks noGrp="1"/>
          </p:cNvSpPr>
          <p:nvPr>
            <p:ph idx="1"/>
          </p:nvPr>
        </p:nvSpPr>
        <p:spPr>
          <a:xfrm>
            <a:off x="1024128" y="2286000"/>
            <a:ext cx="9720073" cy="4023360"/>
          </a:xfrm>
        </p:spPr>
        <p:txBody>
          <a:bodyPr>
            <a:normAutofit/>
          </a:bodyPr>
          <a:lstStyle/>
          <a:p>
            <a:r>
              <a:rPr lang="en-US" sz="2800" dirty="0"/>
              <a:t>Characteristics:</a:t>
            </a:r>
          </a:p>
          <a:p>
            <a:r>
              <a:rPr lang="en-US" sz="2000" dirty="0"/>
              <a:t>Credit spreads depend on the </a:t>
            </a:r>
            <a:r>
              <a:rPr lang="en-US" sz="2000" dirty="0">
                <a:solidFill>
                  <a:srgbClr val="FF0000"/>
                </a:solidFill>
              </a:rPr>
              <a:t>probability of default (POD) </a:t>
            </a:r>
            <a:r>
              <a:rPr lang="en-US" sz="2000" dirty="0"/>
              <a:t>and the </a:t>
            </a:r>
            <a:r>
              <a:rPr lang="en-US" sz="2000" dirty="0">
                <a:solidFill>
                  <a:srgbClr val="FF0000"/>
                </a:solidFill>
              </a:rPr>
              <a:t>loss given default (LGD).</a:t>
            </a:r>
          </a:p>
          <a:p>
            <a:r>
              <a:rPr lang="en-US" sz="2000" dirty="0"/>
              <a:t>This contingent payment equals the issuer </a:t>
            </a:r>
            <a:r>
              <a:rPr lang="en-US" sz="2000" dirty="0">
                <a:solidFill>
                  <a:srgbClr val="FF0000"/>
                </a:solidFill>
              </a:rPr>
              <a:t>loss given default </a:t>
            </a:r>
            <a:r>
              <a:rPr lang="en-US" sz="2000" dirty="0"/>
              <a:t>for the CDS contract notional amount.</a:t>
            </a:r>
          </a:p>
          <a:p>
            <a:r>
              <a:rPr lang="en-US" sz="2000" dirty="0">
                <a:solidFill>
                  <a:srgbClr val="FF0000"/>
                </a:solidFill>
              </a:rPr>
              <a:t>A credit protection buyer </a:t>
            </a:r>
            <a:r>
              <a:rPr lang="en-US" sz="2000" dirty="0"/>
              <a:t>without the corresponding fixed-income exposure who</a:t>
            </a:r>
          </a:p>
          <a:p>
            <a:r>
              <a:rPr lang="en-US" sz="2000" dirty="0"/>
              <a:t>buys a CDS is seeking to </a:t>
            </a:r>
            <a:r>
              <a:rPr lang="en-US" sz="2000" dirty="0">
                <a:solidFill>
                  <a:srgbClr val="FF0000"/>
                </a:solidFill>
              </a:rPr>
              <a:t>gain from higher credit spreads </a:t>
            </a:r>
            <a:r>
              <a:rPr lang="en-US" sz="2000" dirty="0"/>
              <a:t>(which correspond to lower</a:t>
            </a:r>
          </a:p>
          <a:p>
            <a:r>
              <a:rPr lang="en-US" sz="2000" dirty="0"/>
              <a:t>cash bond prices) for an underlying issuer and is therefore </a:t>
            </a:r>
            <a:r>
              <a:rPr lang="en-US" sz="2000" dirty="0">
                <a:solidFill>
                  <a:srgbClr val="FF0000"/>
                </a:solidFill>
              </a:rPr>
              <a:t>short credit risk</a:t>
            </a:r>
            <a:r>
              <a:rPr lang="en-US" sz="2000" dirty="0"/>
              <a:t>.</a:t>
            </a:r>
          </a:p>
        </p:txBody>
      </p:sp>
    </p:spTree>
    <p:extLst>
      <p:ext uri="{BB962C8B-B14F-4D97-AF65-F5344CB8AC3E}">
        <p14:creationId xmlns:p14="http://schemas.microsoft.com/office/powerpoint/2010/main" val="23138067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CC79C36E-43F0-433E-C6C4-0384E095C1CB}"/>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4CA17B5B-6C34-4B33-847F-7CE7E1E2EEC5}"/>
              </a:ext>
            </a:extLst>
          </p:cNvPr>
          <p:cNvSpPr>
            <a:spLocks noGrp="1"/>
          </p:cNvSpPr>
          <p:nvPr>
            <p:ph type="title"/>
          </p:nvPr>
        </p:nvSpPr>
        <p:spPr>
          <a:xfrm>
            <a:off x="1024128" y="585216"/>
            <a:ext cx="9720072" cy="1499616"/>
          </a:xfrm>
        </p:spPr>
        <p:txBody>
          <a:bodyPr>
            <a:normAutofit/>
          </a:bodyPr>
          <a:lstStyle/>
          <a:p>
            <a:r>
              <a:rPr lang="en-US"/>
              <a:t>practices</a:t>
            </a:r>
            <a:endParaRPr lang="en-US" dirty="0"/>
          </a:p>
        </p:txBody>
      </p:sp>
      <p:cxnSp>
        <p:nvCxnSpPr>
          <p:cNvPr id="10" name="Straight Connector 9">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CD810EB-3479-449D-9F75-388A2ACC46F3}"/>
              </a:ext>
            </a:extLst>
          </p:cNvPr>
          <p:cNvSpPr>
            <a:spLocks noGrp="1"/>
          </p:cNvSpPr>
          <p:nvPr>
            <p:ph idx="1"/>
          </p:nvPr>
        </p:nvSpPr>
        <p:spPr>
          <a:xfrm>
            <a:off x="1024128" y="2286000"/>
            <a:ext cx="9720073" cy="4023360"/>
          </a:xfrm>
        </p:spPr>
        <p:txBody>
          <a:bodyPr>
            <a:normAutofit/>
          </a:bodyPr>
          <a:lstStyle/>
          <a:p>
            <a:r>
              <a:rPr lang="en-US" dirty="0"/>
              <a:t>Describe how a credit protection seller’s position is similar to that of an underlying cash bond investment.</a:t>
            </a:r>
          </a:p>
        </p:txBody>
      </p:sp>
    </p:spTree>
    <p:extLst>
      <p:ext uri="{BB962C8B-B14F-4D97-AF65-F5344CB8AC3E}">
        <p14:creationId xmlns:p14="http://schemas.microsoft.com/office/powerpoint/2010/main" val="1546610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F701B-36C7-4C57-ACF1-51A552F8A8E8}"/>
              </a:ext>
            </a:extLst>
          </p:cNvPr>
          <p:cNvSpPr>
            <a:spLocks noGrp="1"/>
          </p:cNvSpPr>
          <p:nvPr>
            <p:ph type="title"/>
          </p:nvPr>
        </p:nvSpPr>
        <p:spPr/>
        <p:txBody>
          <a:bodyPr>
            <a:normAutofit/>
          </a:bodyPr>
          <a:lstStyle/>
          <a:p>
            <a:r>
              <a:rPr lang="en-US" sz="4800" dirty="0"/>
              <a:t>Forward Contracts</a:t>
            </a:r>
            <a:br>
              <a:rPr lang="en-US" sz="4800" dirty="0"/>
            </a:br>
            <a:r>
              <a:rPr lang="en-US" sz="4800" dirty="0"/>
              <a:t>example</a:t>
            </a:r>
          </a:p>
        </p:txBody>
      </p:sp>
      <p:pic>
        <p:nvPicPr>
          <p:cNvPr id="5" name="Content Placeholder 4">
            <a:extLst>
              <a:ext uri="{FF2B5EF4-FFF2-40B4-BE49-F238E27FC236}">
                <a16:creationId xmlns:a16="http://schemas.microsoft.com/office/drawing/2014/main" id="{7CABDD56-C86E-4170-A26A-90CBFE533419}"/>
              </a:ext>
            </a:extLst>
          </p:cNvPr>
          <p:cNvPicPr>
            <a:picLocks noGrp="1" noChangeAspect="1"/>
          </p:cNvPicPr>
          <p:nvPr>
            <p:ph idx="1"/>
          </p:nvPr>
        </p:nvPicPr>
        <p:blipFill>
          <a:blip r:embed="rId2"/>
          <a:stretch>
            <a:fillRect/>
          </a:stretch>
        </p:blipFill>
        <p:spPr>
          <a:xfrm>
            <a:off x="2241755" y="2068921"/>
            <a:ext cx="6500825" cy="4567853"/>
          </a:xfrm>
        </p:spPr>
      </p:pic>
    </p:spTree>
    <p:extLst>
      <p:ext uri="{BB962C8B-B14F-4D97-AF65-F5344CB8AC3E}">
        <p14:creationId xmlns:p14="http://schemas.microsoft.com/office/powerpoint/2010/main" val="38220215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55FAA-D3FA-4F1A-A02C-B784649F87C0}"/>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13F03F16-5ABE-42DD-82E6-746767ED24A7}"/>
              </a:ext>
            </a:extLst>
          </p:cNvPr>
          <p:cNvSpPr>
            <a:spLocks noGrp="1"/>
          </p:cNvSpPr>
          <p:nvPr>
            <p:ph idx="1"/>
          </p:nvPr>
        </p:nvSpPr>
        <p:spPr>
          <a:xfrm>
            <a:off x="1024128" y="2286000"/>
            <a:ext cx="8018271" cy="4023360"/>
          </a:xfrm>
        </p:spPr>
        <p:txBody>
          <a:bodyPr>
            <a:normAutofit/>
          </a:bodyPr>
          <a:lstStyle/>
          <a:p>
            <a:r>
              <a:rPr lang="en-US" dirty="0"/>
              <a:t>The forward, futures, or swap </a:t>
            </a:r>
            <a:r>
              <a:rPr lang="en-US" dirty="0">
                <a:solidFill>
                  <a:srgbClr val="FF0000"/>
                </a:solidFill>
              </a:rPr>
              <a:t>pricing</a:t>
            </a:r>
            <a:r>
              <a:rPr lang="en-US" dirty="0"/>
              <a:t> is a concept that represents the fixed</a:t>
            </a:r>
            <a:r>
              <a:rPr lang="zh-CN" altLang="en-US" dirty="0"/>
              <a:t> </a:t>
            </a:r>
            <a:r>
              <a:rPr lang="en-US" dirty="0"/>
              <a:t>price or rate at which the underlying will be purchased at a later date.</a:t>
            </a:r>
          </a:p>
          <a:p>
            <a:r>
              <a:rPr lang="en-US" dirty="0">
                <a:solidFill>
                  <a:srgbClr val="FF0000"/>
                </a:solidFill>
              </a:rPr>
              <a:t>Opportunity cost </a:t>
            </a:r>
            <a:r>
              <a:rPr lang="en-US" dirty="0"/>
              <a:t>(risk-free interest rate, r)</a:t>
            </a:r>
          </a:p>
          <a:p>
            <a:r>
              <a:rPr lang="en-US" dirty="0">
                <a:solidFill>
                  <a:srgbClr val="FF0000"/>
                </a:solidFill>
              </a:rPr>
              <a:t>Other costs of ownership </a:t>
            </a:r>
            <a:r>
              <a:rPr lang="en-US" dirty="0"/>
              <a:t>(C):Owners of some underlying assets, such as physical commodities, must incur storage, transportation, insurance, and/or spoilage costs.</a:t>
            </a:r>
          </a:p>
          <a:p>
            <a:r>
              <a:rPr lang="en-US" dirty="0">
                <a:solidFill>
                  <a:srgbClr val="FF0000"/>
                </a:solidFill>
              </a:rPr>
              <a:t>Benefits of ownership </a:t>
            </a:r>
            <a:r>
              <a:rPr lang="en-US" dirty="0"/>
              <a:t>(B):Stock dividends or bond coupons are examples of cash flow benefits.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70056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4DC16-4213-4A27-BDBB-D9570CE80D4D}"/>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D3A0DF5E-F7E1-491C-9550-A5CA7813EC43}"/>
              </a:ext>
            </a:extLst>
          </p:cNvPr>
          <p:cNvSpPr>
            <a:spLocks noGrp="1"/>
          </p:cNvSpPr>
          <p:nvPr>
            <p:ph idx="1"/>
          </p:nvPr>
        </p:nvSpPr>
        <p:spPr>
          <a:xfrm>
            <a:off x="1024128" y="2286000"/>
            <a:ext cx="8018271" cy="4023360"/>
          </a:xfrm>
        </p:spPr>
        <p:txBody>
          <a:bodyPr>
            <a:normAutofit/>
          </a:bodyPr>
          <a:lstStyle/>
          <a:p>
            <a:pPr marL="0" indent="0">
              <a:buNone/>
            </a:pPr>
            <a:r>
              <a:rPr lang="en-US" sz="2000" dirty="0"/>
              <a:t>For underlying assets with ownership benefits or benefit (B) or costs (C) expressed as a known amount in present value terms at t = 0—shown as PV()</a:t>
            </a:r>
            <a:r>
              <a:rPr lang="en-US" sz="2000" baseline="-25000" dirty="0"/>
              <a:t>0</a:t>
            </a:r>
            <a:r>
              <a:rPr lang="en-US" sz="2000" dirty="0"/>
              <a:t>—the relationship between spot and forward prices in discrete compounding terms can be shown as </a:t>
            </a: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sz="2000" b="1" dirty="0">
                <a:solidFill>
                  <a:srgbClr val="FF0000"/>
                </a:solidFill>
              </a:rPr>
              <a:t>*(1+r)</a:t>
            </a:r>
            <a:r>
              <a:rPr lang="en-US" sz="2000" b="1" baseline="30000" dirty="0">
                <a:solidFill>
                  <a:srgbClr val="FF0000"/>
                </a:solidFill>
              </a:rPr>
              <a:t>T</a:t>
            </a:r>
            <a:endParaRPr lang="en-US" sz="2000" dirty="0">
              <a:solidFill>
                <a:srgbClr val="FF0000"/>
              </a:solidFill>
            </a:endParaRP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sz="2000" b="1" dirty="0">
                <a:solidFill>
                  <a:srgbClr val="FF0000"/>
                </a:solidFill>
              </a:rPr>
              <a:t>+PVC</a:t>
            </a:r>
            <a:r>
              <a:rPr lang="en-US" sz="2000" b="1" baseline="-25000" dirty="0">
                <a:solidFill>
                  <a:srgbClr val="FF0000"/>
                </a:solidFill>
              </a:rPr>
              <a:t>0</a:t>
            </a:r>
            <a:r>
              <a:rPr lang="en-US" sz="2000" b="1" dirty="0">
                <a:solidFill>
                  <a:srgbClr val="FF0000"/>
                </a:solidFill>
              </a:rPr>
              <a:t>-PVB</a:t>
            </a:r>
            <a:r>
              <a:rPr lang="en-US" sz="2000" b="1" baseline="-25000" dirty="0">
                <a:solidFill>
                  <a:srgbClr val="FF0000"/>
                </a:solidFill>
              </a:rPr>
              <a:t>0</a:t>
            </a:r>
            <a:r>
              <a:rPr lang="en-US" sz="2000" b="1" dirty="0">
                <a:solidFill>
                  <a:srgbClr val="FF0000"/>
                </a:solidFill>
              </a:rPr>
              <a:t>)*(1+r)</a:t>
            </a:r>
            <a:r>
              <a:rPr lang="en-US" sz="2000" b="1" baseline="30000" dirty="0">
                <a:solidFill>
                  <a:srgbClr val="FF0000"/>
                </a:solidFill>
              </a:rPr>
              <a:t>T</a:t>
            </a:r>
          </a:p>
          <a:p>
            <a:pPr marL="0" indent="0">
              <a:buNone/>
            </a:pPr>
            <a:r>
              <a:rPr lang="en-US" sz="2000" dirty="0"/>
              <a:t>For benefit (B) and cost (c) expressed as rates of return, the relationship between spot and forward prices under continuous compounding is</a:t>
            </a: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altLang="zh-CN" sz="2000" b="1" dirty="0">
                <a:solidFill>
                  <a:srgbClr val="FF0000"/>
                </a:solidFill>
              </a:rPr>
              <a:t>e</a:t>
            </a:r>
            <a:r>
              <a:rPr lang="en-US" altLang="zh-CN" sz="2000" b="1" baseline="30000" dirty="0">
                <a:solidFill>
                  <a:srgbClr val="FF0000"/>
                </a:solidFill>
              </a:rPr>
              <a:t>r*T</a:t>
            </a:r>
            <a:endParaRPr lang="en-US" sz="2000" b="1" dirty="0">
              <a:solidFill>
                <a:srgbClr val="FF0000"/>
              </a:solidFill>
            </a:endParaRPr>
          </a:p>
          <a:p>
            <a:pPr marL="0" indent="0">
              <a:buNone/>
            </a:pPr>
            <a:r>
              <a:rPr lang="en-US" sz="2000" b="1" dirty="0">
                <a:solidFill>
                  <a:srgbClr val="FF0000"/>
                </a:solidFill>
              </a:rPr>
              <a:t>F</a:t>
            </a:r>
            <a:r>
              <a:rPr lang="en-US" sz="2000" b="1" baseline="-25000" dirty="0">
                <a:solidFill>
                  <a:srgbClr val="FF0000"/>
                </a:solidFill>
              </a:rPr>
              <a:t>T</a:t>
            </a:r>
            <a:r>
              <a:rPr lang="en-US" sz="2000" b="1" dirty="0">
                <a:solidFill>
                  <a:srgbClr val="FF0000"/>
                </a:solidFill>
              </a:rPr>
              <a:t>=S</a:t>
            </a:r>
            <a:r>
              <a:rPr lang="en-US" sz="2000" b="1" baseline="-25000" dirty="0">
                <a:solidFill>
                  <a:srgbClr val="FF0000"/>
                </a:solidFill>
              </a:rPr>
              <a:t>0*</a:t>
            </a:r>
            <a:r>
              <a:rPr lang="en-US" altLang="zh-CN" sz="2000" b="1" dirty="0">
                <a:solidFill>
                  <a:srgbClr val="FF0000"/>
                </a:solidFill>
              </a:rPr>
              <a:t>e</a:t>
            </a:r>
            <a:r>
              <a:rPr lang="en-US" altLang="zh-CN" sz="2000" b="1" baseline="30000" dirty="0">
                <a:solidFill>
                  <a:srgbClr val="FF0000"/>
                </a:solidFill>
              </a:rPr>
              <a:t>(</a:t>
            </a:r>
            <a:r>
              <a:rPr lang="en-US" altLang="zh-CN" sz="2000" b="1" baseline="30000" dirty="0" err="1">
                <a:solidFill>
                  <a:srgbClr val="FF0000"/>
                </a:solidFill>
              </a:rPr>
              <a:t>r+C-B</a:t>
            </a:r>
            <a:r>
              <a:rPr lang="en-US" altLang="zh-CN" sz="2000" b="1" baseline="30000" dirty="0">
                <a:solidFill>
                  <a:srgbClr val="FF0000"/>
                </a:solidFill>
              </a:rPr>
              <a:t>)*T</a:t>
            </a:r>
            <a:endParaRPr lang="en-US" sz="2000" b="1" baseline="30000" dirty="0">
              <a:solidFill>
                <a:srgbClr val="FF0000"/>
              </a:solidFill>
            </a:endParaRPr>
          </a:p>
          <a:p>
            <a:endParaRPr lang="en-US" sz="2000" baseline="30000" dirty="0"/>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2521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2C7C5-1409-4652-982C-BEBCE05D0C6A}"/>
              </a:ext>
            </a:extLst>
          </p:cNvPr>
          <p:cNvSpPr>
            <a:spLocks noGrp="1"/>
          </p:cNvSpPr>
          <p:nvPr>
            <p:ph type="title"/>
          </p:nvPr>
        </p:nvSpPr>
        <p:spPr/>
        <p:txBody>
          <a:bodyPr>
            <a:normAutofit/>
          </a:bodyPr>
          <a:lstStyle/>
          <a:p>
            <a:r>
              <a:rPr lang="en-US" sz="4000" dirty="0"/>
              <a:t>Pricing and valuation of forward</a:t>
            </a:r>
          </a:p>
        </p:txBody>
      </p:sp>
      <p:graphicFrame>
        <p:nvGraphicFramePr>
          <p:cNvPr id="5" name="Content Placeholder 2">
            <a:extLst>
              <a:ext uri="{FF2B5EF4-FFF2-40B4-BE49-F238E27FC236}">
                <a16:creationId xmlns:a16="http://schemas.microsoft.com/office/drawing/2014/main" id="{AE9D2EAF-8251-5795-22F3-FD99A38F5557}"/>
              </a:ext>
            </a:extLst>
          </p:cNvPr>
          <p:cNvGraphicFramePr>
            <a:graphicFrameLocks noGrp="1"/>
          </p:cNvGraphicFramePr>
          <p:nvPr>
            <p:ph idx="1"/>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68541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E38C88-C1E0-463B-A933-FD379FF1EB09}"/>
              </a:ext>
            </a:extLst>
          </p:cNvPr>
          <p:cNvSpPr>
            <a:spLocks noGrp="1"/>
          </p:cNvSpPr>
          <p:nvPr>
            <p:ph type="title"/>
          </p:nvPr>
        </p:nvSpPr>
        <p:spPr>
          <a:xfrm>
            <a:off x="310039" y="640080"/>
            <a:ext cx="3429855" cy="5613236"/>
          </a:xfrm>
        </p:spPr>
        <p:txBody>
          <a:bodyPr anchor="ctr">
            <a:normAutofit/>
          </a:bodyPr>
          <a:lstStyle/>
          <a:p>
            <a:r>
              <a:rPr lang="en-US">
                <a:solidFill>
                  <a:srgbClr val="FFFFFF"/>
                </a:solidFill>
              </a:rPr>
              <a:t>Pricing and valuation of forward</a:t>
            </a:r>
          </a:p>
        </p:txBody>
      </p:sp>
      <p:sp>
        <p:nvSpPr>
          <p:cNvPr id="3" name="Content Placeholder 2">
            <a:extLst>
              <a:ext uri="{FF2B5EF4-FFF2-40B4-BE49-F238E27FC236}">
                <a16:creationId xmlns:a16="http://schemas.microsoft.com/office/drawing/2014/main" id="{ACD318D9-D4F9-452E-9111-0D565BD2631C}"/>
              </a:ext>
            </a:extLst>
          </p:cNvPr>
          <p:cNvSpPr>
            <a:spLocks noGrp="1"/>
          </p:cNvSpPr>
          <p:nvPr>
            <p:ph idx="1"/>
          </p:nvPr>
        </p:nvSpPr>
        <p:spPr>
          <a:xfrm>
            <a:off x="4699818" y="640080"/>
            <a:ext cx="7172138" cy="3745107"/>
          </a:xfrm>
        </p:spPr>
        <p:txBody>
          <a:bodyPr>
            <a:normAutofit/>
          </a:bodyPr>
          <a:lstStyle/>
          <a:p>
            <a:r>
              <a:rPr lang="en-US" altLang="zh-CN" dirty="0"/>
              <a:t>fc/dc, price currency/base currency                 </a:t>
            </a:r>
          </a:p>
          <a:p>
            <a:r>
              <a:rPr lang="en-US" altLang="zh-CN" dirty="0"/>
              <a:t>USD/EUR=1.2 USD1.2=EUR1</a:t>
            </a:r>
          </a:p>
          <a:p>
            <a:r>
              <a:rPr lang="en-US" dirty="0"/>
              <a:t>A long FX forward position involves the purchase of the base currency and the sale</a:t>
            </a:r>
            <a:r>
              <a:rPr lang="zh-CN" altLang="en-US" dirty="0"/>
              <a:t> </a:t>
            </a:r>
            <a:r>
              <a:rPr lang="en-US" dirty="0"/>
              <a:t>of the price currency.</a:t>
            </a:r>
          </a:p>
          <a:p>
            <a:r>
              <a:rPr lang="en-US" sz="2800" b="1" dirty="0">
                <a:solidFill>
                  <a:srgbClr val="FF0000"/>
                </a:solidFill>
              </a:rPr>
              <a:t>F</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(T)=S</a:t>
            </a:r>
            <a:r>
              <a:rPr lang="en-US" sz="2800" b="1" baseline="-25000" dirty="0">
                <a:solidFill>
                  <a:srgbClr val="FF0000"/>
                </a:solidFill>
              </a:rPr>
              <a:t>0</a:t>
            </a:r>
            <a:r>
              <a:rPr lang="en-US" sz="2800" b="1" dirty="0">
                <a:solidFill>
                  <a:srgbClr val="FF0000"/>
                </a:solidFill>
              </a:rPr>
              <a:t>,</a:t>
            </a:r>
            <a:r>
              <a:rPr lang="en-US" sz="2800" b="1" baseline="-25000" dirty="0">
                <a:solidFill>
                  <a:srgbClr val="FF0000"/>
                </a:solidFill>
              </a:rPr>
              <a:t>f/d</a:t>
            </a:r>
            <a:r>
              <a:rPr lang="en-US" sz="2800" b="1" dirty="0">
                <a:solidFill>
                  <a:srgbClr val="FF0000"/>
                </a:solidFill>
              </a:rPr>
              <a:t>*e</a:t>
            </a:r>
            <a:r>
              <a:rPr lang="en-US" sz="2800" b="1" baseline="30000" dirty="0">
                <a:solidFill>
                  <a:srgbClr val="FF0000"/>
                </a:solidFill>
              </a:rPr>
              <a:t>(r</a:t>
            </a:r>
            <a:r>
              <a:rPr lang="en-US" sz="2800" b="1" baseline="-25000" dirty="0">
                <a:solidFill>
                  <a:srgbClr val="FF0000"/>
                </a:solidFill>
              </a:rPr>
              <a:t>f</a:t>
            </a:r>
            <a:r>
              <a:rPr lang="en-US" sz="2800" b="1" baseline="30000" dirty="0">
                <a:solidFill>
                  <a:srgbClr val="FF0000"/>
                </a:solidFill>
              </a:rPr>
              <a:t>-</a:t>
            </a:r>
            <a:r>
              <a:rPr lang="en-US" sz="2800" b="1" baseline="30000" dirty="0" err="1">
                <a:solidFill>
                  <a:srgbClr val="FF0000"/>
                </a:solidFill>
              </a:rPr>
              <a:t>r</a:t>
            </a:r>
            <a:r>
              <a:rPr lang="en-US" sz="2800" b="1" baseline="-25000" dirty="0" err="1">
                <a:solidFill>
                  <a:srgbClr val="FF0000"/>
                </a:solidFill>
              </a:rPr>
              <a:t>d</a:t>
            </a:r>
            <a:r>
              <a:rPr lang="en-US" sz="2800" b="1" baseline="30000" dirty="0">
                <a:solidFill>
                  <a:srgbClr val="FF0000"/>
                </a:solidFill>
              </a:rPr>
              <a:t>)T</a:t>
            </a:r>
          </a:p>
        </p:txBody>
      </p:sp>
      <p:pic>
        <p:nvPicPr>
          <p:cNvPr id="5" name="Picture 4" descr="表格&#10;&#10;描述已自动生成">
            <a:extLst>
              <a:ext uri="{FF2B5EF4-FFF2-40B4-BE49-F238E27FC236}">
                <a16:creationId xmlns:a16="http://schemas.microsoft.com/office/drawing/2014/main" id="{1B4BDE04-8592-4349-8C26-C5A41BAF6FAA}"/>
              </a:ext>
            </a:extLst>
          </p:cNvPr>
          <p:cNvPicPr>
            <a:picLocks noChangeAspect="1"/>
          </p:cNvPicPr>
          <p:nvPr/>
        </p:nvPicPr>
        <p:blipFill>
          <a:blip r:embed="rId2"/>
          <a:stretch>
            <a:fillRect/>
          </a:stretch>
        </p:blipFill>
        <p:spPr>
          <a:xfrm>
            <a:off x="4699818" y="3304608"/>
            <a:ext cx="5915708" cy="1685977"/>
          </a:xfrm>
          <a:prstGeom prst="rect">
            <a:avLst/>
          </a:prstGeom>
        </p:spPr>
      </p:pic>
    </p:spTree>
    <p:extLst>
      <p:ext uri="{BB962C8B-B14F-4D97-AF65-F5344CB8AC3E}">
        <p14:creationId xmlns:p14="http://schemas.microsoft.com/office/powerpoint/2010/main" val="23426413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6C67E-1ADA-4B4D-B88C-791820C4743B}"/>
              </a:ext>
            </a:extLst>
          </p:cNvPr>
          <p:cNvSpPr>
            <a:spLocks noGrp="1"/>
          </p:cNvSpPr>
          <p:nvPr>
            <p:ph type="title"/>
          </p:nvPr>
        </p:nvSpPr>
        <p:spPr>
          <a:xfrm>
            <a:off x="1024128" y="585216"/>
            <a:ext cx="8018272" cy="1499616"/>
          </a:xfrm>
        </p:spPr>
        <p:txBody>
          <a:bodyPr>
            <a:normAutofit/>
          </a:bodyPr>
          <a:lstStyle/>
          <a:p>
            <a:r>
              <a:rPr lang="en-US"/>
              <a:t>Pricing and valuation of forward</a:t>
            </a:r>
          </a:p>
        </p:txBody>
      </p:sp>
      <p:sp>
        <p:nvSpPr>
          <p:cNvPr id="3" name="Content Placeholder 2">
            <a:extLst>
              <a:ext uri="{FF2B5EF4-FFF2-40B4-BE49-F238E27FC236}">
                <a16:creationId xmlns:a16="http://schemas.microsoft.com/office/drawing/2014/main" id="{D7CB2FB7-2741-41B6-B209-0C9D74B5EBAF}"/>
              </a:ext>
            </a:extLst>
          </p:cNvPr>
          <p:cNvSpPr>
            <a:spLocks noGrp="1"/>
          </p:cNvSpPr>
          <p:nvPr>
            <p:ph idx="1"/>
          </p:nvPr>
        </p:nvSpPr>
        <p:spPr>
          <a:xfrm>
            <a:off x="1024128" y="2286000"/>
            <a:ext cx="8018271" cy="4023360"/>
          </a:xfrm>
        </p:spPr>
        <p:txBody>
          <a:bodyPr>
            <a:normAutofit/>
          </a:bodyPr>
          <a:lstStyle/>
          <a:p>
            <a:r>
              <a:rPr lang="en-US" dirty="0"/>
              <a:t>Assume the current AUD/USD spot price is 1.3335. The Australian dollar is the price currency or foreign currency, and the US dollar is the base or domestic currency (AUD1.3335 = USD1). The six-month Australian dollar risk-free rate is 0.05%, and the six-month US dollar risk-free rate is 0.20%.</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4834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Angled shot of pen on a graph">
            <a:extLst>
              <a:ext uri="{FF2B5EF4-FFF2-40B4-BE49-F238E27FC236}">
                <a16:creationId xmlns:a16="http://schemas.microsoft.com/office/drawing/2014/main" id="{BCFAF96D-41C5-B839-C554-B7E21864A018}"/>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B97CF053-FED7-48E2-A00B-BBB5E8B473DC}"/>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74D2138-8CC3-4F9F-9181-583CABEC6842}"/>
              </a:ext>
            </a:extLst>
          </p:cNvPr>
          <p:cNvSpPr>
            <a:spLocks noGrp="1"/>
          </p:cNvSpPr>
          <p:nvPr>
            <p:ph idx="1"/>
          </p:nvPr>
        </p:nvSpPr>
        <p:spPr>
          <a:xfrm>
            <a:off x="1024128" y="2286000"/>
            <a:ext cx="9720073" cy="4023360"/>
          </a:xfrm>
        </p:spPr>
        <p:txBody>
          <a:bodyPr>
            <a:normAutofit/>
          </a:bodyPr>
          <a:lstStyle/>
          <a:p>
            <a:r>
              <a:rPr lang="en-US" dirty="0"/>
              <a:t>This mark-to-market value of a contract reflects the change in the underlying price and other factors that would result in a gain or loss to a counterparty if the forward contract were to be settled immediately.</a:t>
            </a:r>
          </a:p>
          <a:p>
            <a:r>
              <a:rPr lang="en-US" dirty="0"/>
              <a:t>Pricing and Valuation of Forward Contracts at </a:t>
            </a:r>
            <a:r>
              <a:rPr lang="en-US" dirty="0">
                <a:solidFill>
                  <a:srgbClr val="FF0000"/>
                </a:solidFill>
              </a:rPr>
              <a:t>Initiation</a:t>
            </a:r>
            <a:r>
              <a:rPr lang="en-US" dirty="0"/>
              <a:t>:</a:t>
            </a:r>
          </a:p>
          <a:p>
            <a:r>
              <a:rPr lang="en-US" dirty="0">
                <a:solidFill>
                  <a:srgbClr val="FF0000"/>
                </a:solidFill>
              </a:rPr>
              <a:t>V</a:t>
            </a:r>
            <a:r>
              <a:rPr lang="en-US" baseline="-25000" dirty="0">
                <a:solidFill>
                  <a:srgbClr val="FF0000"/>
                </a:solidFill>
              </a:rPr>
              <a:t>0</a:t>
            </a:r>
            <a:r>
              <a:rPr lang="en-US" dirty="0">
                <a:solidFill>
                  <a:srgbClr val="FF0000"/>
                </a:solidFill>
              </a:rPr>
              <a:t>(T) = 0</a:t>
            </a:r>
          </a:p>
          <a:p>
            <a:r>
              <a:rPr lang="en-US" dirty="0"/>
              <a:t>Pricing and Valuation of Forward Contracts at </a:t>
            </a:r>
            <a:r>
              <a:rPr lang="en-US" dirty="0">
                <a:solidFill>
                  <a:srgbClr val="FF0000"/>
                </a:solidFill>
              </a:rPr>
              <a:t>Maturity</a:t>
            </a:r>
            <a:r>
              <a:rPr lang="en-US" dirty="0"/>
              <a: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a:t>
            </a:r>
          </a:p>
          <a:p>
            <a:endParaRPr lang="en-US" dirty="0"/>
          </a:p>
          <a:p>
            <a:endParaRPr lang="en-US" dirty="0"/>
          </a:p>
          <a:p>
            <a:endParaRPr lang="en-US" dirty="0"/>
          </a:p>
        </p:txBody>
      </p:sp>
    </p:spTree>
    <p:extLst>
      <p:ext uri="{BB962C8B-B14F-4D97-AF65-F5344CB8AC3E}">
        <p14:creationId xmlns:p14="http://schemas.microsoft.com/office/powerpoint/2010/main" val="37007237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2D259109-80FB-1BC8-849D-98789A94E4F1}"/>
              </a:ext>
            </a:extLst>
          </p:cNvPr>
          <p:cNvPicPr>
            <a:picLocks noChangeAspect="1"/>
          </p:cNvPicPr>
          <p:nvPr/>
        </p:nvPicPr>
        <p:blipFill rotWithShape="1">
          <a:blip r:embed="rId2">
            <a:duotone>
              <a:schemeClr val="bg2">
                <a:shade val="45000"/>
                <a:satMod val="135000"/>
              </a:schemeClr>
              <a:prstClr val="white"/>
            </a:duotone>
            <a:alphaModFix amt="40000"/>
          </a:blip>
          <a:srcRect t="1510" b="14220"/>
          <a:stretch/>
        </p:blipFill>
        <p:spPr>
          <a:xfrm>
            <a:off x="20" y="10"/>
            <a:ext cx="12191980" cy="6857989"/>
          </a:xfrm>
          <a:prstGeom prst="rect">
            <a:avLst/>
          </a:prstGeom>
        </p:spPr>
      </p:pic>
      <p:sp>
        <p:nvSpPr>
          <p:cNvPr id="2" name="Title 1">
            <a:extLst>
              <a:ext uri="{FF2B5EF4-FFF2-40B4-BE49-F238E27FC236}">
                <a16:creationId xmlns:a16="http://schemas.microsoft.com/office/drawing/2014/main" id="{6AB1859F-1B7B-4EF2-B38C-4347693C57A0}"/>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87072C0-88A0-4004-90A9-A48EFC192439}"/>
              </a:ext>
            </a:extLst>
          </p:cNvPr>
          <p:cNvSpPr>
            <a:spLocks noGrp="1"/>
          </p:cNvSpPr>
          <p:nvPr>
            <p:ph idx="1"/>
          </p:nvPr>
        </p:nvSpPr>
        <p:spPr>
          <a:xfrm>
            <a:off x="1024128" y="2286000"/>
            <a:ext cx="9720073" cy="4023360"/>
          </a:xfrm>
        </p:spPr>
        <p:txBody>
          <a:bodyPr>
            <a:normAutofit/>
          </a:bodyPr>
          <a:lstStyle/>
          <a:p>
            <a:r>
              <a:rPr lang="en-US" dirty="0"/>
              <a:t>The mark-to-market value of a contract at any point in time from inception to maturity, Vt(T), reflects the relationship between the current spot price at time t (St) and the present value of the forward price at time t discounted at the current risk-free rate.</a:t>
            </a:r>
          </a:p>
          <a:p>
            <a:r>
              <a:rPr lang="en-US" dirty="0"/>
              <a:t>Pricing and Valuation of Forward Contracts during the Life of the Contract: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r>
              <a:rPr lang="en-US" dirty="0"/>
              <a:t>Pricing and Valuation of Forward Contracts with Additional Costs or Benefit:</a:t>
            </a:r>
          </a:p>
          <a:p>
            <a:r>
              <a:rPr lang="en-US" dirty="0">
                <a:solidFill>
                  <a:srgbClr val="FF0000"/>
                </a:solidFill>
              </a:rPr>
              <a:t>V</a:t>
            </a:r>
            <a:r>
              <a:rPr lang="en-US" baseline="-25000" dirty="0">
                <a:solidFill>
                  <a:srgbClr val="FF0000"/>
                </a:solidFill>
              </a:rPr>
              <a:t>t</a:t>
            </a:r>
            <a:r>
              <a:rPr lang="en-US" dirty="0">
                <a:solidFill>
                  <a:srgbClr val="FF0000"/>
                </a:solidFill>
              </a:rPr>
              <a:t>(T) = (S</a:t>
            </a:r>
            <a:r>
              <a:rPr lang="en-US" baseline="-25000" dirty="0">
                <a:solidFill>
                  <a:srgbClr val="FF0000"/>
                </a:solidFill>
              </a:rPr>
              <a:t>t</a:t>
            </a:r>
            <a:r>
              <a:rPr lang="en-US" dirty="0">
                <a:solidFill>
                  <a:srgbClr val="FF0000"/>
                </a:solidFill>
              </a:rPr>
              <a:t>–</a:t>
            </a:r>
            <a:r>
              <a:rPr lang="en-US" dirty="0" err="1">
                <a:solidFill>
                  <a:srgbClr val="FF0000"/>
                </a:solidFill>
              </a:rPr>
              <a:t>PVB</a:t>
            </a:r>
            <a:r>
              <a:rPr lang="en-US" baseline="-25000" dirty="0" err="1">
                <a:solidFill>
                  <a:srgbClr val="FF0000"/>
                </a:solidFill>
              </a:rPr>
              <a:t>t</a:t>
            </a:r>
            <a:r>
              <a:rPr lang="en-US" dirty="0">
                <a:solidFill>
                  <a:srgbClr val="FF0000"/>
                </a:solidFill>
              </a:rPr>
              <a:t>+ </a:t>
            </a:r>
            <a:r>
              <a:rPr lang="en-US" dirty="0" err="1">
                <a:solidFill>
                  <a:srgbClr val="FF0000"/>
                </a:solidFill>
              </a:rPr>
              <a:t>PVC</a:t>
            </a:r>
            <a:r>
              <a:rPr lang="en-US" baseline="-25000" dirty="0" err="1">
                <a:solidFill>
                  <a:srgbClr val="FF0000"/>
                </a:solidFill>
              </a:rPr>
              <a:t>t</a:t>
            </a:r>
            <a:r>
              <a:rPr lang="en-US" dirty="0">
                <a:solidFill>
                  <a:srgbClr val="FF0000"/>
                </a:solidFill>
              </a:rPr>
              <a:t>) − F</a:t>
            </a:r>
            <a:r>
              <a:rPr lang="en-US" baseline="-25000" dirty="0">
                <a:solidFill>
                  <a:srgbClr val="FF0000"/>
                </a:solidFill>
              </a:rPr>
              <a:t>0</a:t>
            </a:r>
            <a:r>
              <a:rPr lang="en-US" dirty="0">
                <a:solidFill>
                  <a:srgbClr val="FF0000"/>
                </a:solidFill>
              </a:rPr>
              <a:t>(T)(1 + r)</a:t>
            </a:r>
            <a:r>
              <a:rPr lang="en-US" baseline="30000" dirty="0">
                <a:solidFill>
                  <a:srgbClr val="FF0000"/>
                </a:solidFill>
              </a:rPr>
              <a:t>-(T-t)</a:t>
            </a:r>
          </a:p>
          <a:p>
            <a:endParaRPr lang="en-US" baseline="30000" dirty="0"/>
          </a:p>
        </p:txBody>
      </p:sp>
    </p:spTree>
    <p:extLst>
      <p:ext uri="{BB962C8B-B14F-4D97-AF65-F5344CB8AC3E}">
        <p14:creationId xmlns:p14="http://schemas.microsoft.com/office/powerpoint/2010/main" val="37104838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des on papers">
            <a:extLst>
              <a:ext uri="{FF2B5EF4-FFF2-40B4-BE49-F238E27FC236}">
                <a16:creationId xmlns:a16="http://schemas.microsoft.com/office/drawing/2014/main" id="{8676B16B-A843-7DF5-4624-8262FDDA622C}"/>
              </a:ext>
            </a:extLst>
          </p:cNvPr>
          <p:cNvPicPr>
            <a:picLocks noChangeAspect="1"/>
          </p:cNvPicPr>
          <p:nvPr/>
        </p:nvPicPr>
        <p:blipFill rotWithShape="1">
          <a:blip r:embed="rId2">
            <a:duotone>
              <a:schemeClr val="bg2">
                <a:shade val="45000"/>
                <a:satMod val="135000"/>
              </a:schemeClr>
              <a:prstClr val="white"/>
            </a:duotone>
            <a:alphaModFix amt="40000"/>
          </a:blip>
          <a:srcRect t="3608" b="12122"/>
          <a:stretch/>
        </p:blipFill>
        <p:spPr>
          <a:xfrm>
            <a:off x="20" y="10"/>
            <a:ext cx="12191980" cy="6857989"/>
          </a:xfrm>
          <a:prstGeom prst="rect">
            <a:avLst/>
          </a:prstGeom>
        </p:spPr>
      </p:pic>
      <p:sp>
        <p:nvSpPr>
          <p:cNvPr id="2" name="Title 1">
            <a:extLst>
              <a:ext uri="{FF2B5EF4-FFF2-40B4-BE49-F238E27FC236}">
                <a16:creationId xmlns:a16="http://schemas.microsoft.com/office/drawing/2014/main" id="{D19AF79F-38A7-422A-AA21-0F6DC9F09FC3}"/>
              </a:ext>
            </a:extLst>
          </p:cNvPr>
          <p:cNvSpPr>
            <a:spLocks noGrp="1"/>
          </p:cNvSpPr>
          <p:nvPr>
            <p:ph type="title"/>
          </p:nvPr>
        </p:nvSpPr>
        <p:spPr>
          <a:xfrm>
            <a:off x="1024128" y="585216"/>
            <a:ext cx="9720072" cy="1499616"/>
          </a:xfrm>
        </p:spPr>
        <p:txBody>
          <a:bodyPr>
            <a:normAutofit/>
          </a:bodyPr>
          <a:lstStyle/>
          <a:p>
            <a:r>
              <a:rPr lang="en-US"/>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2FB3E75-1B4A-4CC9-944D-FE1440DD3CC0}"/>
              </a:ext>
            </a:extLst>
          </p:cNvPr>
          <p:cNvSpPr>
            <a:spLocks noGrp="1"/>
          </p:cNvSpPr>
          <p:nvPr>
            <p:ph idx="1"/>
          </p:nvPr>
        </p:nvSpPr>
        <p:spPr>
          <a:xfrm>
            <a:off x="1024128" y="2286000"/>
            <a:ext cx="9720073" cy="4023360"/>
          </a:xfrm>
        </p:spPr>
        <p:txBody>
          <a:bodyPr>
            <a:normAutofit/>
          </a:bodyPr>
          <a:lstStyle/>
          <a:p>
            <a:r>
              <a:rPr lang="en-US" dirty="0"/>
              <a:t>VFO enters into a six-month forward contract with a financial intermediary to sell </a:t>
            </a:r>
            <a:r>
              <a:rPr lang="en-US" dirty="0" err="1"/>
              <a:t>Biomian</a:t>
            </a:r>
            <a:r>
              <a:rPr lang="en-US" dirty="0"/>
              <a:t> shares at F0(T) = INR300.84 per share. The spot price at t = 0 is INR295 per share and the risk-free rate is 4%.</a:t>
            </a:r>
          </a:p>
          <a:p>
            <a:r>
              <a:rPr lang="en-US" dirty="0"/>
              <a:t>1. Calculate the forward contract MTM from VFO’s perspective in three months (t = 0.25) if </a:t>
            </a:r>
            <a:r>
              <a:rPr lang="en-US" dirty="0" err="1"/>
              <a:t>Biomian’s</a:t>
            </a:r>
            <a:r>
              <a:rPr lang="en-US" dirty="0"/>
              <a:t> spot price (St) falls to INR285 per share.</a:t>
            </a:r>
          </a:p>
          <a:p>
            <a:r>
              <a:rPr lang="en-US" dirty="0"/>
              <a:t>2. Show the forward contract MTM from VFO’s perspective in Question (1) if the risk-free rate doubles from 4% to 8%, and interpret the results.</a:t>
            </a:r>
          </a:p>
        </p:txBody>
      </p:sp>
    </p:spTree>
    <p:extLst>
      <p:ext uri="{BB962C8B-B14F-4D97-AF65-F5344CB8AC3E}">
        <p14:creationId xmlns:p14="http://schemas.microsoft.com/office/powerpoint/2010/main" val="19488908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tor, pen, compass, money and a paper with graphs printed on it">
            <a:extLst>
              <a:ext uri="{FF2B5EF4-FFF2-40B4-BE49-F238E27FC236}">
                <a16:creationId xmlns:a16="http://schemas.microsoft.com/office/drawing/2014/main" id="{E75D6195-F2FA-5F78-3BD6-461701448ACA}"/>
              </a:ext>
            </a:extLst>
          </p:cNvPr>
          <p:cNvPicPr>
            <a:picLocks noChangeAspect="1"/>
          </p:cNvPicPr>
          <p:nvPr/>
        </p:nvPicPr>
        <p:blipFill rotWithShape="1">
          <a:blip r:embed="rId2">
            <a:duotone>
              <a:schemeClr val="bg2">
                <a:shade val="45000"/>
                <a:satMod val="135000"/>
              </a:schemeClr>
              <a:prstClr val="white"/>
            </a:duotone>
            <a:alphaModFix amt="40000"/>
          </a:blip>
          <a:srcRect b="6639"/>
          <a:stretch/>
        </p:blipFill>
        <p:spPr>
          <a:xfrm>
            <a:off x="20" y="10"/>
            <a:ext cx="12191980" cy="6857989"/>
          </a:xfrm>
          <a:prstGeom prst="rect">
            <a:avLst/>
          </a:prstGeom>
        </p:spPr>
      </p:pic>
      <p:sp>
        <p:nvSpPr>
          <p:cNvPr id="2" name="Title 1">
            <a:extLst>
              <a:ext uri="{FF2B5EF4-FFF2-40B4-BE49-F238E27FC236}">
                <a16:creationId xmlns:a16="http://schemas.microsoft.com/office/drawing/2014/main" id="{A4ED4B43-E25A-46B5-92AE-1702C1D940B9}"/>
              </a:ext>
            </a:extLst>
          </p:cNvPr>
          <p:cNvSpPr>
            <a:spLocks noGrp="1"/>
          </p:cNvSpPr>
          <p:nvPr>
            <p:ph type="title"/>
          </p:nvPr>
        </p:nvSpPr>
        <p:spPr>
          <a:xfrm>
            <a:off x="1024128" y="585216"/>
            <a:ext cx="9720072" cy="1499616"/>
          </a:xfrm>
        </p:spPr>
        <p:txBody>
          <a:bodyPr>
            <a:normAutofit/>
          </a:bodyPr>
          <a:lstStyle/>
          <a:p>
            <a:r>
              <a:rPr lang="en-US" dirty="0"/>
              <a:t>Pricing and valuation of forward</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91C6A0F-B006-463D-BFE1-E1169E836FA1}"/>
              </a:ext>
            </a:extLst>
          </p:cNvPr>
          <p:cNvSpPr>
            <a:spLocks noGrp="1"/>
          </p:cNvSpPr>
          <p:nvPr>
            <p:ph idx="1"/>
          </p:nvPr>
        </p:nvSpPr>
        <p:spPr>
          <a:xfrm>
            <a:off x="1024128" y="2286000"/>
            <a:ext cx="9720073" cy="4023360"/>
          </a:xfrm>
        </p:spPr>
        <p:txBody>
          <a:bodyPr>
            <a:normAutofit/>
          </a:bodyPr>
          <a:lstStyle/>
          <a:p>
            <a:r>
              <a:rPr lang="en-US" dirty="0" err="1"/>
              <a:t>Hightest</a:t>
            </a:r>
            <a:r>
              <a:rPr lang="en-US" dirty="0"/>
              <a:t> Capital agreed to deliver 1,000 Unilever (UL) shares to a financial intermediary in six months under a forward contract at a price of EUR 50,631.10, or EUR 50.6311 per share. Unilever pays a quarterly dividend of EUR 0.30 three months after contract inception and at time T, and the risk-free rate (r) is 5%. Calculate the forward contract breakeven price, St, where Vt(T) = MTM = 0 four months after contract inception if the risk-free rate, r, remains unchanged at 5%.</a:t>
            </a:r>
          </a:p>
        </p:txBody>
      </p:sp>
    </p:spTree>
    <p:extLst>
      <p:ext uri="{BB962C8B-B14F-4D97-AF65-F5344CB8AC3E}">
        <p14:creationId xmlns:p14="http://schemas.microsoft.com/office/powerpoint/2010/main" val="39150807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D72B8-6634-407B-970A-02D4481182F3}"/>
              </a:ext>
            </a:extLst>
          </p:cNvPr>
          <p:cNvSpPr>
            <a:spLocks noGrp="1"/>
          </p:cNvSpPr>
          <p:nvPr>
            <p:ph type="title"/>
          </p:nvPr>
        </p:nvSpPr>
        <p:spPr>
          <a:xfrm>
            <a:off x="1024128" y="585216"/>
            <a:ext cx="8018272" cy="1499616"/>
          </a:xfrm>
        </p:spPr>
        <p:txBody>
          <a:bodyPr>
            <a:normAutofit/>
          </a:bodyPr>
          <a:lstStyle/>
          <a:p>
            <a:r>
              <a:rPr lang="en-US" altLang="zh-CN" dirty="0"/>
              <a:t>Pricing and valuation of forward</a:t>
            </a:r>
            <a:endParaRPr lang="en-US" dirty="0"/>
          </a:p>
        </p:txBody>
      </p:sp>
      <p:sp>
        <p:nvSpPr>
          <p:cNvPr id="3" name="Content Placeholder 2">
            <a:extLst>
              <a:ext uri="{FF2B5EF4-FFF2-40B4-BE49-F238E27FC236}">
                <a16:creationId xmlns:a16="http://schemas.microsoft.com/office/drawing/2014/main" id="{D7207D9F-BCCF-4476-AE47-B89EDD5A18C7}"/>
              </a:ext>
            </a:extLst>
          </p:cNvPr>
          <p:cNvSpPr>
            <a:spLocks noGrp="1"/>
          </p:cNvSpPr>
          <p:nvPr>
            <p:ph idx="1"/>
          </p:nvPr>
        </p:nvSpPr>
        <p:spPr>
          <a:xfrm>
            <a:off x="1024128" y="2286000"/>
            <a:ext cx="8018271" cy="4023360"/>
          </a:xfrm>
        </p:spPr>
        <p:txBody>
          <a:bodyPr>
            <a:normAutofit/>
          </a:bodyPr>
          <a:lstStyle/>
          <a:p>
            <a:r>
              <a:rPr lang="en-US" dirty="0"/>
              <a:t>At any given time t, the MTM value of the FX forward is the difference between the current spot FX price (</a:t>
            </a:r>
            <a:r>
              <a:rPr lang="en-US" dirty="0" err="1"/>
              <a:t>St,f</a:t>
            </a:r>
            <a:r>
              <a:rPr lang="en-US" dirty="0"/>
              <a:t>/d) and the present value of the forward price discounted by the current difference in risk-free rates (rf − rd) for the remaining period through maturity.</a:t>
            </a:r>
          </a:p>
          <a:p>
            <a:r>
              <a:rPr lang="en-US" sz="2800" dirty="0">
                <a:solidFill>
                  <a:srgbClr val="FF0000"/>
                </a:solidFill>
              </a:rPr>
              <a:t>V</a:t>
            </a:r>
            <a:r>
              <a:rPr lang="en-US" sz="2800" baseline="-25000" dirty="0">
                <a:solidFill>
                  <a:srgbClr val="FF0000"/>
                </a:solidFill>
              </a:rPr>
              <a:t>t</a:t>
            </a:r>
            <a:r>
              <a:rPr lang="en-US" sz="2800" dirty="0">
                <a:solidFill>
                  <a:srgbClr val="FF0000"/>
                </a:solidFill>
              </a:rPr>
              <a:t>(T) = </a:t>
            </a:r>
            <a:r>
              <a:rPr lang="en-US" sz="2800" dirty="0" err="1">
                <a:solidFill>
                  <a:srgbClr val="FF0000"/>
                </a:solidFill>
              </a:rPr>
              <a:t>S</a:t>
            </a:r>
            <a:r>
              <a:rPr lang="en-US" sz="2800" baseline="-25000" dirty="0" err="1">
                <a:solidFill>
                  <a:srgbClr val="FF0000"/>
                </a:solidFill>
              </a:rPr>
              <a:t>t</a:t>
            </a:r>
            <a:r>
              <a:rPr lang="en-US" sz="2800" dirty="0" err="1">
                <a:solidFill>
                  <a:srgbClr val="FF0000"/>
                </a:solidFill>
              </a:rPr>
              <a:t>,</a:t>
            </a:r>
            <a:r>
              <a:rPr lang="en-US" sz="2800" baseline="-25000" dirty="0" err="1">
                <a:solidFill>
                  <a:srgbClr val="FF0000"/>
                </a:solidFill>
              </a:rPr>
              <a:t>f</a:t>
            </a:r>
            <a:r>
              <a:rPr lang="en-US" sz="2800" baseline="-25000" dirty="0">
                <a:solidFill>
                  <a:srgbClr val="FF0000"/>
                </a:solidFill>
              </a:rPr>
              <a:t>/d </a:t>
            </a:r>
            <a:r>
              <a:rPr lang="en-US" sz="2800" dirty="0">
                <a:solidFill>
                  <a:srgbClr val="FF0000"/>
                </a:solidFill>
              </a:rPr>
              <a:t>− F</a:t>
            </a:r>
            <a:r>
              <a:rPr lang="en-US" sz="2800" baseline="-25000" dirty="0">
                <a:solidFill>
                  <a:srgbClr val="FF0000"/>
                </a:solidFill>
              </a:rPr>
              <a:t>0</a:t>
            </a:r>
            <a:r>
              <a:rPr lang="en-US" sz="2800" dirty="0">
                <a:solidFill>
                  <a:srgbClr val="FF0000"/>
                </a:solidFill>
              </a:rPr>
              <a:t>,</a:t>
            </a:r>
            <a:r>
              <a:rPr lang="en-US" sz="2800" baseline="-25000" dirty="0">
                <a:solidFill>
                  <a:srgbClr val="FF0000"/>
                </a:solidFill>
              </a:rPr>
              <a:t>f/d</a:t>
            </a:r>
            <a:r>
              <a:rPr lang="en-US" sz="2800" dirty="0">
                <a:solidFill>
                  <a:srgbClr val="FF0000"/>
                </a:solidFill>
              </a:rPr>
              <a:t>(T)e</a:t>
            </a:r>
            <a:r>
              <a:rPr lang="en-US" sz="2800" baseline="30000" dirty="0">
                <a:solidFill>
                  <a:srgbClr val="FF0000"/>
                </a:solidFill>
              </a:rPr>
              <a:t>-(r</a:t>
            </a:r>
            <a:r>
              <a:rPr lang="en-US" sz="2800" baseline="-10000" dirty="0">
                <a:solidFill>
                  <a:srgbClr val="FF0000"/>
                </a:solidFill>
              </a:rPr>
              <a:t>f</a:t>
            </a:r>
            <a:r>
              <a:rPr lang="en-US" sz="2800" baseline="30000" dirty="0">
                <a:solidFill>
                  <a:srgbClr val="FF0000"/>
                </a:solidFill>
              </a:rPr>
              <a:t>–</a:t>
            </a:r>
            <a:r>
              <a:rPr lang="en-US" sz="2800" baseline="30000" dirty="0" err="1">
                <a:solidFill>
                  <a:srgbClr val="FF0000"/>
                </a:solidFill>
              </a:rPr>
              <a:t>r</a:t>
            </a:r>
            <a:r>
              <a:rPr lang="en-US" sz="2800" baseline="-10000" dirty="0" err="1">
                <a:solidFill>
                  <a:srgbClr val="FF0000"/>
                </a:solidFill>
              </a:rPr>
              <a:t>d</a:t>
            </a:r>
            <a:r>
              <a:rPr lang="en-US" sz="2800" baseline="30000" dirty="0">
                <a:solidFill>
                  <a:srgbClr val="FF0000"/>
                </a:solidFill>
              </a:rPr>
              <a:t>)(T–t)</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123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8D5B9-88E4-44F9-804F-4CB8957CD25F}"/>
              </a:ext>
            </a:extLst>
          </p:cNvPr>
          <p:cNvSpPr>
            <a:spLocks noGrp="1"/>
          </p:cNvSpPr>
          <p:nvPr>
            <p:ph type="title"/>
          </p:nvPr>
        </p:nvSpPr>
        <p:spPr/>
        <p:txBody>
          <a:bodyPr>
            <a:normAutofit/>
          </a:bodyPr>
          <a:lstStyle/>
          <a:p>
            <a:r>
              <a:rPr lang="en-US" dirty="0"/>
              <a:t>Forward Contracts</a:t>
            </a:r>
          </a:p>
        </p:txBody>
      </p:sp>
      <p:sp>
        <p:nvSpPr>
          <p:cNvPr id="15" name="Content Placeholder 7">
            <a:extLst>
              <a:ext uri="{FF2B5EF4-FFF2-40B4-BE49-F238E27FC236}">
                <a16:creationId xmlns:a16="http://schemas.microsoft.com/office/drawing/2014/main" id="{4751EDB2-030F-DD84-7265-E39D3BD2E91F}"/>
              </a:ext>
            </a:extLst>
          </p:cNvPr>
          <p:cNvSpPr>
            <a:spLocks noGrp="1"/>
          </p:cNvSpPr>
          <p:nvPr>
            <p:ph idx="1"/>
          </p:nvPr>
        </p:nvSpPr>
        <p:spPr>
          <a:xfrm>
            <a:off x="757084" y="2084832"/>
            <a:ext cx="5680587" cy="4023360"/>
          </a:xfrm>
        </p:spPr>
        <p:txBody>
          <a:bodyPr>
            <a:normAutofit/>
          </a:bodyPr>
          <a:lstStyle/>
          <a:p>
            <a:r>
              <a:rPr lang="en-US" dirty="0"/>
              <a:t>Long</a:t>
            </a:r>
            <a:r>
              <a:rPr lang="zh-CN" altLang="en-US" dirty="0"/>
              <a:t> </a:t>
            </a:r>
            <a:r>
              <a:rPr lang="en-US" altLang="zh-CN" dirty="0"/>
              <a:t>Forward Payoff Profile</a:t>
            </a:r>
          </a:p>
          <a:p>
            <a:r>
              <a:rPr lang="en-US" dirty="0"/>
              <a:t>Buyer Payoff = S</a:t>
            </a:r>
            <a:r>
              <a:rPr lang="en-US" baseline="-25000" dirty="0"/>
              <a:t>T</a:t>
            </a:r>
            <a:r>
              <a:rPr lang="en-US" dirty="0"/>
              <a:t>-F</a:t>
            </a:r>
            <a:r>
              <a:rPr lang="en-US" baseline="-25000" dirty="0"/>
              <a:t>0</a:t>
            </a:r>
            <a:r>
              <a:rPr lang="en-US" dirty="0"/>
              <a:t>(T)</a:t>
            </a:r>
          </a:p>
        </p:txBody>
      </p:sp>
      <p:pic>
        <p:nvPicPr>
          <p:cNvPr id="4" name="内容占位符 3" descr="图表, 折线图&#10;&#10;描述已自动生成">
            <a:extLst>
              <a:ext uri="{FF2B5EF4-FFF2-40B4-BE49-F238E27FC236}">
                <a16:creationId xmlns:a16="http://schemas.microsoft.com/office/drawing/2014/main" id="{FA66B1AC-CF02-2846-919A-09569DCC6EBB}"/>
              </a:ext>
            </a:extLst>
          </p:cNvPr>
          <p:cNvPicPr>
            <a:picLocks noChangeAspect="1"/>
          </p:cNvPicPr>
          <p:nvPr/>
        </p:nvPicPr>
        <p:blipFill>
          <a:blip r:embed="rId2"/>
          <a:stretch>
            <a:fillRect/>
          </a:stretch>
        </p:blipFill>
        <p:spPr>
          <a:xfrm>
            <a:off x="889819" y="3145638"/>
            <a:ext cx="3615605" cy="3335394"/>
          </a:xfrm>
          <a:prstGeom prst="rect">
            <a:avLst/>
          </a:prstGeom>
        </p:spPr>
      </p:pic>
    </p:spTree>
    <p:extLst>
      <p:ext uri="{BB962C8B-B14F-4D97-AF65-F5344CB8AC3E}">
        <p14:creationId xmlns:p14="http://schemas.microsoft.com/office/powerpoint/2010/main" val="5327758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77051-E92F-4DAF-B538-3469CE9432ED}"/>
              </a:ext>
            </a:extLst>
          </p:cNvPr>
          <p:cNvSpPr>
            <a:spLocks noGrp="1"/>
          </p:cNvSpPr>
          <p:nvPr>
            <p:ph type="title"/>
          </p:nvPr>
        </p:nvSpPr>
        <p:spPr>
          <a:xfrm>
            <a:off x="1024128" y="585216"/>
            <a:ext cx="8018272" cy="1499616"/>
          </a:xfrm>
        </p:spPr>
        <p:txBody>
          <a:bodyPr>
            <a:normAutofit/>
          </a:bodyPr>
          <a:lstStyle/>
          <a:p>
            <a:r>
              <a:rPr lang="en-US" altLang="zh-CN" dirty="0"/>
              <a:t>Pricing and valuation of forward</a:t>
            </a:r>
            <a:endParaRPr lang="en-US" dirty="0"/>
          </a:p>
        </p:txBody>
      </p:sp>
      <p:sp>
        <p:nvSpPr>
          <p:cNvPr id="3" name="Content Placeholder 2">
            <a:extLst>
              <a:ext uri="{FF2B5EF4-FFF2-40B4-BE49-F238E27FC236}">
                <a16:creationId xmlns:a16="http://schemas.microsoft.com/office/drawing/2014/main" id="{0FF1E216-6E55-49A1-95E8-427C2E800C48}"/>
              </a:ext>
            </a:extLst>
          </p:cNvPr>
          <p:cNvSpPr>
            <a:spLocks noGrp="1"/>
          </p:cNvSpPr>
          <p:nvPr>
            <p:ph idx="1"/>
          </p:nvPr>
        </p:nvSpPr>
        <p:spPr>
          <a:xfrm>
            <a:off x="1024128" y="2286000"/>
            <a:ext cx="8018271" cy="4023360"/>
          </a:xfrm>
        </p:spPr>
        <p:txBody>
          <a:bodyPr>
            <a:normAutofit/>
          </a:bodyPr>
          <a:lstStyle/>
          <a:p>
            <a:r>
              <a:rPr lang="en-US" dirty="0"/>
              <a:t>Rook Point Investors LLC has entered into a long one-year USD/EUR forward contract. That is, it has agreed to purchase EUR1,000,000 in exchange for USD1,201,000 in one year. At time t = 0 when the contract is initiated, the USD/EUR spot exchange rate is 1.192 (i.e., USD1.192 = EUR1), the one-year USD risk-free rate is 0.50%, and the one-year EUR risk-free rate is −0.25%.</a:t>
            </a:r>
          </a:p>
          <a:p>
            <a:r>
              <a:rPr lang="en-US" dirty="0"/>
              <a:t>Describe the MTM impact on the FX forward contract from Rook Point’s perspective if the one-year USD risk-free rate instantaneously rises by 0.25% once the contract is initiated, with other details unchanged.</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36119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02FA8-0687-47EE-9EDD-DCC952B43501}"/>
              </a:ext>
            </a:extLst>
          </p:cNvPr>
          <p:cNvSpPr>
            <a:spLocks noGrp="1"/>
          </p:cNvSpPr>
          <p:nvPr>
            <p:ph type="title"/>
          </p:nvPr>
        </p:nvSpPr>
        <p:spPr/>
        <p:txBody>
          <a:bodyPr>
            <a:normAutofit/>
          </a:bodyPr>
          <a:lstStyle/>
          <a:p>
            <a:r>
              <a:rPr lang="en-US" sz="4400" dirty="0"/>
              <a:t>Forward rate agreement</a:t>
            </a:r>
            <a:br>
              <a:rPr lang="en-US" sz="4400" dirty="0"/>
            </a:br>
            <a:r>
              <a:rPr lang="en-US" sz="3100" dirty="0"/>
              <a:t>Yield to maturity (Market discount rate)</a:t>
            </a:r>
            <a:endParaRPr lang="en-US" sz="4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ADCF62-2809-4793-93AE-97F47647911A}"/>
                  </a:ext>
                </a:extLst>
              </p:cNvPr>
              <p:cNvSpPr>
                <a:spLocks noGrp="1"/>
              </p:cNvSpPr>
              <p:nvPr>
                <p:ph idx="1"/>
              </p:nvPr>
            </p:nvSpPr>
            <p:spPr>
              <a:xfrm>
                <a:off x="1024127" y="2077337"/>
                <a:ext cx="9720073" cy="4023360"/>
              </a:xfrm>
            </p:spPr>
            <p:txBody>
              <a:bodyPr>
                <a:normAutofit/>
              </a:bodyPr>
              <a:lstStyle/>
              <a:p>
                <a:endParaRPr lang="en-US" dirty="0"/>
              </a:p>
              <a:p>
                <a:endParaRPr lang="en-US" dirty="0"/>
              </a:p>
              <a:p>
                <a:endParaRPr lang="en-US" dirty="0"/>
              </a:p>
              <a:p>
                <a:endParaRPr lang="en-US" dirty="0"/>
              </a:p>
              <a:p>
                <a:pPr marL="0" indent="0" defTabSz="457200">
                  <a:buNone/>
                </a:pPr>
                <a:r>
                  <a:rPr lang="en-US" sz="2400" dirty="0"/>
                  <a:t> 99.125 = </a:t>
                </a:r>
                <a14:m>
                  <m:oMath xmlns:m="http://schemas.openxmlformats.org/officeDocument/2006/math">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101.5</m:t>
                        </m:r>
                      </m:num>
                      <m:den>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m:t>
                            </m:r>
                            <m:r>
                              <a:rPr lang="en-US" sz="2400" b="0" i="1" dirty="0" smtClean="0">
                                <a:latin typeface="Cambria Math" panose="02040503050406030204" pitchFamily="18" charset="0"/>
                              </a:rPr>
                              <m:t>𝑌𝑇𝑀</m:t>
                            </m:r>
                          </m:e>
                        </m:d>
                        <m:r>
                          <a:rPr lang="en-US" sz="2400" b="0" i="1" baseline="30000" dirty="0" smtClean="0">
                            <a:latin typeface="Cambria Math" panose="02040503050406030204" pitchFamily="18" charset="0"/>
                          </a:rPr>
                          <m:t>1</m:t>
                        </m:r>
                      </m:den>
                    </m:f>
                    <m:r>
                      <a:rPr lang="en-US" sz="2400" i="1" dirty="0">
                        <a:latin typeface="Cambria Math" panose="02040503050406030204" pitchFamily="18" charset="0"/>
                      </a:rPr>
                      <m:t>  </m:t>
                    </m:r>
                  </m:oMath>
                </a14:m>
                <a:r>
                  <a:rPr lang="en-US" sz="2400" dirty="0"/>
                  <a:t>YTM=2.3960%</a:t>
                </a:r>
              </a:p>
              <a:p>
                <a:pPr marL="0" defTabSz="457200"/>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0" smtClean="0">
                        <a:latin typeface="Cambria Math" panose="02040503050406030204" pitchFamily="18" charset="0"/>
                      </a:rPr>
                      <m:t> </m:t>
                    </m:r>
                  </m:oMath>
                </a14:m>
                <a:r>
                  <a:rPr lang="en-US" sz="2400" dirty="0"/>
                  <a:t>   YTM =3.4068%</a:t>
                </a:r>
              </a:p>
              <a:p>
                <a:pPr marL="0" defTabSz="457200"/>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𝑌𝑇𝑀</m:t>
                            </m:r>
                          </m:e>
                        </m:d>
                        <m:r>
                          <a:rPr lang="en-US" sz="2400" b="0" i="1" baseline="30000" smtClean="0">
                            <a:latin typeface="Cambria Math" panose="02040503050406030204" pitchFamily="18" charset="0"/>
                          </a:rPr>
                          <m:t>3</m:t>
                        </m:r>
                      </m:den>
                    </m:f>
                  </m:oMath>
                </a14:m>
                <a:r>
                  <a:rPr lang="en-US" sz="2400" dirty="0"/>
                  <a:t>  YTM = 3.9703%</a:t>
                </a:r>
              </a:p>
              <a:p>
                <a:endParaRPr lang="en-US" dirty="0"/>
              </a:p>
            </p:txBody>
          </p:sp>
        </mc:Choice>
        <mc:Fallback xmlns="">
          <p:sp>
            <p:nvSpPr>
              <p:cNvPr id="3" name="Content Placeholder 2">
                <a:extLst>
                  <a:ext uri="{FF2B5EF4-FFF2-40B4-BE49-F238E27FC236}">
                    <a16:creationId xmlns:a16="http://schemas.microsoft.com/office/drawing/2014/main" id="{88ADCF62-2809-4793-93AE-97F47647911A}"/>
                  </a:ext>
                </a:extLst>
              </p:cNvPr>
              <p:cNvSpPr>
                <a:spLocks noGrp="1" noRot="1" noChangeAspect="1" noMove="1" noResize="1" noEditPoints="1" noAdjustHandles="1" noChangeArrowheads="1" noChangeShapeType="1" noTextEdit="1"/>
              </p:cNvSpPr>
              <p:nvPr>
                <p:ph idx="1"/>
              </p:nvPr>
            </p:nvSpPr>
            <p:spPr>
              <a:xfrm>
                <a:off x="1024127" y="2077337"/>
                <a:ext cx="9720073" cy="4023360"/>
              </a:xfrm>
              <a:blipFill>
                <a:blip r:embed="rId2"/>
                <a:stretch>
                  <a:fillRect l="-752"/>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4FA8946A-B932-42BB-98CC-C0511E403D9B}"/>
              </a:ext>
            </a:extLst>
          </p:cNvPr>
          <p:cNvGraphicFramePr>
            <a:graphicFrameLocks noGrp="1"/>
          </p:cNvGraphicFramePr>
          <p:nvPr>
            <p:extLst>
              <p:ext uri="{D42A27DB-BD31-4B8C-83A1-F6EECF244321}">
                <p14:modId xmlns:p14="http://schemas.microsoft.com/office/powerpoint/2010/main" val="934748164"/>
              </p:ext>
            </p:extLst>
          </p:nvPr>
        </p:nvGraphicFramePr>
        <p:xfrm>
          <a:off x="1024128" y="2286000"/>
          <a:ext cx="8127999" cy="148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60636359"/>
                    </a:ext>
                  </a:extLst>
                </a:gridCol>
                <a:gridCol w="2709333">
                  <a:extLst>
                    <a:ext uri="{9D8B030D-6E8A-4147-A177-3AD203B41FA5}">
                      <a16:colId xmlns:a16="http://schemas.microsoft.com/office/drawing/2014/main" val="3454595711"/>
                    </a:ext>
                  </a:extLst>
                </a:gridCol>
                <a:gridCol w="2709333">
                  <a:extLst>
                    <a:ext uri="{9D8B030D-6E8A-4147-A177-3AD203B41FA5}">
                      <a16:colId xmlns:a16="http://schemas.microsoft.com/office/drawing/2014/main" val="1501394029"/>
                    </a:ext>
                  </a:extLst>
                </a:gridCol>
              </a:tblGrid>
              <a:tr h="370840">
                <a:tc>
                  <a:txBody>
                    <a:bodyPr/>
                    <a:lstStyle/>
                    <a:p>
                      <a:r>
                        <a:rPr lang="en-US" dirty="0"/>
                        <a:t>Years to maturity</a:t>
                      </a:r>
                    </a:p>
                  </a:txBody>
                  <a:tcPr/>
                </a:tc>
                <a:tc>
                  <a:txBody>
                    <a:bodyPr/>
                    <a:lstStyle/>
                    <a:p>
                      <a:r>
                        <a:rPr lang="en-US" dirty="0"/>
                        <a:t>Annual coupon</a:t>
                      </a:r>
                    </a:p>
                  </a:txBody>
                  <a:tcPr/>
                </a:tc>
                <a:tc>
                  <a:txBody>
                    <a:bodyPr/>
                    <a:lstStyle/>
                    <a:p>
                      <a:r>
                        <a:rPr lang="en-US" dirty="0"/>
                        <a:t>PV(per 100 FV)</a:t>
                      </a:r>
                    </a:p>
                  </a:txBody>
                  <a:tcPr/>
                </a:tc>
                <a:extLst>
                  <a:ext uri="{0D108BD9-81ED-4DB2-BD59-A6C34878D82A}">
                    <a16:rowId xmlns:a16="http://schemas.microsoft.com/office/drawing/2014/main" val="23940016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extLst>
                  <a:ext uri="{0D108BD9-81ED-4DB2-BD59-A6C34878D82A}">
                    <a16:rowId xmlns:a16="http://schemas.microsoft.com/office/drawing/2014/main" val="13460920"/>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extLst>
                  <a:ext uri="{0D108BD9-81ED-4DB2-BD59-A6C34878D82A}">
                    <a16:rowId xmlns:a16="http://schemas.microsoft.com/office/drawing/2014/main" val="2517689958"/>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extLst>
                  <a:ext uri="{0D108BD9-81ED-4DB2-BD59-A6C34878D82A}">
                    <a16:rowId xmlns:a16="http://schemas.microsoft.com/office/drawing/2014/main" val="2278111263"/>
                  </a:ext>
                </a:extLst>
              </a:tr>
            </a:tbl>
          </a:graphicData>
        </a:graphic>
      </p:graphicFrame>
    </p:spTree>
    <p:extLst>
      <p:ext uri="{BB962C8B-B14F-4D97-AF65-F5344CB8AC3E}">
        <p14:creationId xmlns:p14="http://schemas.microsoft.com/office/powerpoint/2010/main" val="27305137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D553-115F-4549-ADDB-46337B0928DA}"/>
              </a:ext>
            </a:extLst>
          </p:cNvPr>
          <p:cNvSpPr>
            <a:spLocks noGrp="1"/>
          </p:cNvSpPr>
          <p:nvPr>
            <p:ph type="title"/>
          </p:nvPr>
        </p:nvSpPr>
        <p:spPr/>
        <p:txBody>
          <a:bodyPr>
            <a:normAutofit/>
          </a:bodyPr>
          <a:lstStyle/>
          <a:p>
            <a:r>
              <a:rPr lang="en-US" sz="4400" dirty="0"/>
              <a:t>Forward rate agreement</a:t>
            </a:r>
            <a:br>
              <a:rPr lang="en-US" sz="4400" dirty="0"/>
            </a:br>
            <a:r>
              <a:rPr lang="en-US" sz="2800" dirty="0"/>
              <a:t>Spot rate(Zero rate)</a:t>
            </a:r>
          </a:p>
        </p:txBody>
      </p:sp>
      <p:graphicFrame>
        <p:nvGraphicFramePr>
          <p:cNvPr id="8" name="Content Placeholder 7">
            <a:extLst>
              <a:ext uri="{FF2B5EF4-FFF2-40B4-BE49-F238E27FC236}">
                <a16:creationId xmlns:a16="http://schemas.microsoft.com/office/drawing/2014/main" id="{B3D9E4EC-6098-4748-918D-F6587C933AE1}"/>
              </a:ext>
            </a:extLst>
          </p:cNvPr>
          <p:cNvGraphicFramePr>
            <a:graphicFrameLocks noGrp="1"/>
          </p:cNvGraphicFramePr>
          <p:nvPr>
            <p:ph idx="1"/>
            <p:extLst>
              <p:ext uri="{D42A27DB-BD31-4B8C-83A1-F6EECF244321}">
                <p14:modId xmlns:p14="http://schemas.microsoft.com/office/powerpoint/2010/main" val="3157215831"/>
              </p:ext>
            </p:extLst>
          </p:nvPr>
        </p:nvGraphicFramePr>
        <p:xfrm>
          <a:off x="1023938" y="2286000"/>
          <a:ext cx="9720264" cy="1483360"/>
        </p:xfrm>
        <a:graphic>
          <a:graphicData uri="http://schemas.openxmlformats.org/drawingml/2006/table">
            <a:tbl>
              <a:tblPr firstRow="1" bandRow="1">
                <a:tableStyleId>{5C22544A-7EE6-4342-B048-85BDC9FD1C3A}</a:tableStyleId>
              </a:tblPr>
              <a:tblGrid>
                <a:gridCol w="2430066">
                  <a:extLst>
                    <a:ext uri="{9D8B030D-6E8A-4147-A177-3AD203B41FA5}">
                      <a16:colId xmlns:a16="http://schemas.microsoft.com/office/drawing/2014/main" val="1968569691"/>
                    </a:ext>
                  </a:extLst>
                </a:gridCol>
                <a:gridCol w="2430066">
                  <a:extLst>
                    <a:ext uri="{9D8B030D-6E8A-4147-A177-3AD203B41FA5}">
                      <a16:colId xmlns:a16="http://schemas.microsoft.com/office/drawing/2014/main" val="1767555465"/>
                    </a:ext>
                  </a:extLst>
                </a:gridCol>
                <a:gridCol w="2430066">
                  <a:extLst>
                    <a:ext uri="{9D8B030D-6E8A-4147-A177-3AD203B41FA5}">
                      <a16:colId xmlns:a16="http://schemas.microsoft.com/office/drawing/2014/main" val="142157618"/>
                    </a:ext>
                  </a:extLst>
                </a:gridCol>
                <a:gridCol w="2430066">
                  <a:extLst>
                    <a:ext uri="{9D8B030D-6E8A-4147-A177-3AD203B41FA5}">
                      <a16:colId xmlns:a16="http://schemas.microsoft.com/office/drawing/2014/main" val="570566987"/>
                    </a:ext>
                  </a:extLst>
                </a:gridCol>
              </a:tblGrid>
              <a:tr h="370840">
                <a:tc>
                  <a:txBody>
                    <a:bodyPr/>
                    <a:lstStyle/>
                    <a:p>
                      <a:r>
                        <a:rPr lang="en-US" dirty="0"/>
                        <a:t>Y</a:t>
                      </a:r>
                      <a:r>
                        <a:rPr lang="en-US" altLang="zh-CN" dirty="0"/>
                        <a:t>ears to maturity</a:t>
                      </a:r>
                      <a:endParaRPr lang="en-US" dirty="0"/>
                    </a:p>
                  </a:txBody>
                  <a:tcPr/>
                </a:tc>
                <a:tc>
                  <a:txBody>
                    <a:bodyPr/>
                    <a:lstStyle/>
                    <a:p>
                      <a:r>
                        <a:rPr lang="en-US" dirty="0"/>
                        <a:t>Annual coupon</a:t>
                      </a:r>
                    </a:p>
                  </a:txBody>
                  <a:tcPr/>
                </a:tc>
                <a:tc>
                  <a:txBody>
                    <a:bodyPr/>
                    <a:lstStyle/>
                    <a:p>
                      <a:r>
                        <a:rPr lang="en-US" dirty="0"/>
                        <a:t>PV(per 100 FV)</a:t>
                      </a:r>
                    </a:p>
                  </a:txBody>
                  <a:tcPr/>
                </a:tc>
                <a:tc>
                  <a:txBody>
                    <a:bodyPr/>
                    <a:lstStyle/>
                    <a:p>
                      <a:r>
                        <a:rPr lang="en-US" dirty="0"/>
                        <a:t>YTM</a:t>
                      </a:r>
                    </a:p>
                  </a:txBody>
                  <a:tcPr/>
                </a:tc>
                <a:extLst>
                  <a:ext uri="{0D108BD9-81ED-4DB2-BD59-A6C34878D82A}">
                    <a16:rowId xmlns:a16="http://schemas.microsoft.com/office/drawing/2014/main" val="1435046286"/>
                  </a:ext>
                </a:extLst>
              </a:tr>
              <a:tr h="370840">
                <a:tc>
                  <a:txBody>
                    <a:bodyPr/>
                    <a:lstStyle/>
                    <a:p>
                      <a:r>
                        <a:rPr lang="en-US" dirty="0"/>
                        <a:t>1</a:t>
                      </a:r>
                    </a:p>
                  </a:txBody>
                  <a:tcPr/>
                </a:tc>
                <a:tc>
                  <a:txBody>
                    <a:bodyPr/>
                    <a:lstStyle/>
                    <a:p>
                      <a:r>
                        <a:rPr lang="en-US" dirty="0"/>
                        <a:t>1.50%</a:t>
                      </a:r>
                    </a:p>
                  </a:txBody>
                  <a:tcPr/>
                </a:tc>
                <a:tc>
                  <a:txBody>
                    <a:bodyPr/>
                    <a:lstStyle/>
                    <a:p>
                      <a:r>
                        <a:rPr lang="en-US" dirty="0"/>
                        <a:t>99.125</a:t>
                      </a:r>
                    </a:p>
                  </a:txBody>
                  <a:tcPr/>
                </a:tc>
                <a:tc>
                  <a:txBody>
                    <a:bodyPr/>
                    <a:lstStyle/>
                    <a:p>
                      <a:r>
                        <a:rPr lang="en-US" dirty="0"/>
                        <a:t>2.3960%</a:t>
                      </a:r>
                    </a:p>
                  </a:txBody>
                  <a:tcPr/>
                </a:tc>
                <a:extLst>
                  <a:ext uri="{0D108BD9-81ED-4DB2-BD59-A6C34878D82A}">
                    <a16:rowId xmlns:a16="http://schemas.microsoft.com/office/drawing/2014/main" val="61659691"/>
                  </a:ext>
                </a:extLst>
              </a:tr>
              <a:tr h="370840">
                <a:tc>
                  <a:txBody>
                    <a:bodyPr/>
                    <a:lstStyle/>
                    <a:p>
                      <a:r>
                        <a:rPr lang="en-US" dirty="0"/>
                        <a:t>2</a:t>
                      </a:r>
                    </a:p>
                  </a:txBody>
                  <a:tcPr/>
                </a:tc>
                <a:tc>
                  <a:txBody>
                    <a:bodyPr/>
                    <a:lstStyle/>
                    <a:p>
                      <a:r>
                        <a:rPr lang="en-US" dirty="0"/>
                        <a:t>2.50%</a:t>
                      </a:r>
                    </a:p>
                  </a:txBody>
                  <a:tcPr/>
                </a:tc>
                <a:tc>
                  <a:txBody>
                    <a:bodyPr/>
                    <a:lstStyle/>
                    <a:p>
                      <a:r>
                        <a:rPr lang="en-US" dirty="0"/>
                        <a:t>98.275</a:t>
                      </a:r>
                    </a:p>
                  </a:txBody>
                  <a:tcPr/>
                </a:tc>
                <a:tc>
                  <a:txBody>
                    <a:bodyPr/>
                    <a:lstStyle/>
                    <a:p>
                      <a:r>
                        <a:rPr lang="en-US" dirty="0"/>
                        <a:t>3.4068%</a:t>
                      </a:r>
                    </a:p>
                  </a:txBody>
                  <a:tcPr/>
                </a:tc>
                <a:extLst>
                  <a:ext uri="{0D108BD9-81ED-4DB2-BD59-A6C34878D82A}">
                    <a16:rowId xmlns:a16="http://schemas.microsoft.com/office/drawing/2014/main" val="1549203475"/>
                  </a:ext>
                </a:extLst>
              </a:tr>
              <a:tr h="370840">
                <a:tc>
                  <a:txBody>
                    <a:bodyPr/>
                    <a:lstStyle/>
                    <a:p>
                      <a:r>
                        <a:rPr lang="en-US" dirty="0"/>
                        <a:t>3</a:t>
                      </a:r>
                    </a:p>
                  </a:txBody>
                  <a:tcPr/>
                </a:tc>
                <a:tc>
                  <a:txBody>
                    <a:bodyPr/>
                    <a:lstStyle/>
                    <a:p>
                      <a:r>
                        <a:rPr lang="en-US" dirty="0"/>
                        <a:t>3.25%</a:t>
                      </a:r>
                    </a:p>
                  </a:txBody>
                  <a:tcPr/>
                </a:tc>
                <a:tc>
                  <a:txBody>
                    <a:bodyPr/>
                    <a:lstStyle/>
                    <a:p>
                      <a:r>
                        <a:rPr lang="en-US" dirty="0"/>
                        <a:t>98.000</a:t>
                      </a:r>
                    </a:p>
                  </a:txBody>
                  <a:tcPr/>
                </a:tc>
                <a:tc>
                  <a:txBody>
                    <a:bodyPr/>
                    <a:lstStyle/>
                    <a:p>
                      <a:r>
                        <a:rPr lang="en-US" dirty="0"/>
                        <a:t>3.9703%</a:t>
                      </a:r>
                    </a:p>
                  </a:txBody>
                  <a:tcPr/>
                </a:tc>
                <a:extLst>
                  <a:ext uri="{0D108BD9-81ED-4DB2-BD59-A6C34878D82A}">
                    <a16:rowId xmlns:a16="http://schemas.microsoft.com/office/drawing/2014/main" val="1440273904"/>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106C94C-9494-4AA0-860D-C54821F35B41}"/>
                  </a:ext>
                </a:extLst>
              </p:cNvPr>
              <p:cNvSpPr txBox="1"/>
              <p:nvPr/>
            </p:nvSpPr>
            <p:spPr>
              <a:xfrm>
                <a:off x="1023938" y="3916907"/>
                <a:ext cx="9720262" cy="2533579"/>
              </a:xfrm>
              <a:prstGeom prst="rect">
                <a:avLst/>
              </a:prstGeom>
              <a:noFill/>
            </p:spPr>
            <p:txBody>
              <a:bodyPr wrap="square" rtlCol="0">
                <a:spAutoFit/>
              </a:bodyPr>
              <a:lstStyle/>
              <a:p>
                <a:r>
                  <a:rPr lang="en-US" sz="2400" dirty="0"/>
                  <a:t>99.125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101.5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e>
                        </m:d>
                        <m:r>
                          <a:rPr lang="en-US" sz="2400" b="0" i="1" baseline="30000" smtClean="0">
                            <a:latin typeface="Cambria Math" panose="02040503050406030204" pitchFamily="18" charset="0"/>
                          </a:rPr>
                          <m:t>1</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1</m:t>
                    </m:r>
                    <m:r>
                      <a:rPr lang="en-US" sz="2400" b="0" i="1" smtClean="0">
                        <a:latin typeface="Cambria Math" panose="02040503050406030204" pitchFamily="18" charset="0"/>
                      </a:rPr>
                      <m:t>=2.3960%</m:t>
                    </m:r>
                  </m:oMath>
                </a14:m>
                <a:endParaRPr lang="en-US" sz="2400" dirty="0"/>
              </a:p>
              <a:p>
                <a:endParaRPr lang="en-US" sz="2400" dirty="0"/>
              </a:p>
              <a:p>
                <a:r>
                  <a:rPr lang="en-US" sz="2400" dirty="0"/>
                  <a:t>98.275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2</m:t>
                    </m:r>
                  </m:oMath>
                </a14:m>
                <a:r>
                  <a:rPr lang="en-US" sz="2400" dirty="0"/>
                  <a:t> =3.4197%</a:t>
                </a:r>
              </a:p>
              <a:p>
                <a:endParaRPr lang="en-US" sz="2400" dirty="0"/>
              </a:p>
              <a:p>
                <a:r>
                  <a:rPr lang="en-US" sz="2400" dirty="0"/>
                  <a:t>98.000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1.02396</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3.25</m:t>
                        </m:r>
                      </m:num>
                      <m:den>
                        <m:r>
                          <a:rPr lang="en-US" sz="2400" b="0" i="1" smtClean="0">
                            <a:latin typeface="Cambria Math" panose="02040503050406030204" pitchFamily="18" charset="0"/>
                          </a:rPr>
                          <m:t>1.034197</m:t>
                        </m:r>
                        <m:r>
                          <a:rPr lang="en-US" sz="2400" b="0" i="1" baseline="30000" smtClean="0">
                            <a:latin typeface="Cambria Math" panose="02040503050406030204" pitchFamily="18" charset="0"/>
                          </a:rPr>
                          <m:t>2</m:t>
                        </m:r>
                      </m:den>
                    </m:f>
                  </m:oMath>
                </a14:m>
                <a:r>
                  <a:rPr lang="en-US" sz="2400" dirty="0"/>
                  <a:t>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103.25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𝑍</m:t>
                            </m:r>
                            <m:r>
                              <a:rPr lang="en-US" sz="2400" b="0" i="1" baseline="-25000" smtClean="0">
                                <a:latin typeface="Cambria Math" panose="02040503050406030204" pitchFamily="18" charset="0"/>
                              </a:rPr>
                              <m:t>3</m:t>
                            </m:r>
                          </m:e>
                        </m:d>
                        <m:r>
                          <a:rPr lang="en-US" sz="2400" b="0" i="1" baseline="30000" smtClean="0">
                            <a:latin typeface="Cambria Math" panose="02040503050406030204" pitchFamily="18" charset="0"/>
                          </a:rPr>
                          <m:t>3</m:t>
                        </m:r>
                      </m:den>
                    </m:f>
                  </m:oMath>
                </a14:m>
                <a:r>
                  <a:rPr lang="en-US" sz="2400" dirty="0"/>
                  <a:t>  Z</a:t>
                </a:r>
                <a:r>
                  <a:rPr lang="en-US" sz="2400" baseline="-25000" dirty="0"/>
                  <a:t>3</a:t>
                </a:r>
                <a:r>
                  <a:rPr lang="en-US" sz="2400" dirty="0"/>
                  <a:t> = 4.0005%</a:t>
                </a:r>
              </a:p>
            </p:txBody>
          </p:sp>
        </mc:Choice>
        <mc:Fallback xmlns="">
          <p:sp>
            <p:nvSpPr>
              <p:cNvPr id="9" name="TextBox 8">
                <a:extLst>
                  <a:ext uri="{FF2B5EF4-FFF2-40B4-BE49-F238E27FC236}">
                    <a16:creationId xmlns:a16="http://schemas.microsoft.com/office/drawing/2014/main" id="{C106C94C-9494-4AA0-860D-C54821F35B41}"/>
                  </a:ext>
                </a:extLst>
              </p:cNvPr>
              <p:cNvSpPr txBox="1">
                <a:spLocks noRot="1" noChangeAspect="1" noMove="1" noResize="1" noEditPoints="1" noAdjustHandles="1" noChangeArrowheads="1" noChangeShapeType="1" noTextEdit="1"/>
              </p:cNvSpPr>
              <p:nvPr/>
            </p:nvSpPr>
            <p:spPr>
              <a:xfrm>
                <a:off x="1023938" y="3916907"/>
                <a:ext cx="9720262" cy="2533579"/>
              </a:xfrm>
              <a:prstGeom prst="rect">
                <a:avLst/>
              </a:prstGeom>
              <a:blipFill>
                <a:blip r:embed="rId2"/>
                <a:stretch>
                  <a:fillRect l="-1003" b="-241"/>
                </a:stretch>
              </a:blipFill>
            </p:spPr>
            <p:txBody>
              <a:bodyPr/>
              <a:lstStyle/>
              <a:p>
                <a:r>
                  <a:rPr lang="en-US">
                    <a:noFill/>
                  </a:rPr>
                  <a:t> </a:t>
                </a:r>
              </a:p>
            </p:txBody>
          </p:sp>
        </mc:Fallback>
      </mc:AlternateContent>
    </p:spTree>
    <p:extLst>
      <p:ext uri="{BB962C8B-B14F-4D97-AF65-F5344CB8AC3E}">
        <p14:creationId xmlns:p14="http://schemas.microsoft.com/office/powerpoint/2010/main" val="33988846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CE07-8087-408D-92B9-04977A9CA420}"/>
              </a:ext>
            </a:extLst>
          </p:cNvPr>
          <p:cNvSpPr>
            <a:spLocks noGrp="1"/>
          </p:cNvSpPr>
          <p:nvPr>
            <p:ph type="title"/>
          </p:nvPr>
        </p:nvSpPr>
        <p:spPr/>
        <p:txBody>
          <a:bodyPr>
            <a:normAutofit/>
          </a:bodyPr>
          <a:lstStyle/>
          <a:p>
            <a:r>
              <a:rPr lang="en-US" sz="4400" dirty="0"/>
              <a:t>Forward rate agreement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4924C4-A4C9-4FDC-82ED-68CF8BAA735D}"/>
                  </a:ext>
                </a:extLst>
              </p:cNvPr>
              <p:cNvSpPr>
                <a:spLocks noGrp="1"/>
              </p:cNvSpPr>
              <p:nvPr>
                <p:ph idx="1"/>
              </p:nvPr>
            </p:nvSpPr>
            <p:spPr/>
            <p:txBody>
              <a:bodyPr/>
              <a:lstStyle/>
              <a:p>
                <a:r>
                  <a:rPr lang="en-US" dirty="0"/>
                  <a:t>The </a:t>
                </a:r>
                <a:r>
                  <a:rPr lang="en-US" i="1" dirty="0"/>
                  <a:t>price </a:t>
                </a:r>
                <a:r>
                  <a:rPr lang="en-US" dirty="0"/>
                  <a:t>equivalent of a zero rate is the present value of a currency unit on a future date, known as a </a:t>
                </a:r>
                <a:r>
                  <a:rPr lang="en-US" b="1" dirty="0">
                    <a:solidFill>
                      <a:srgbClr val="FF0000"/>
                    </a:solidFill>
                  </a:rPr>
                  <a:t>discount factor</a:t>
                </a:r>
                <a:r>
                  <a:rPr lang="en-US" dirty="0"/>
                  <a:t>. The discount factor for period </a:t>
                </a:r>
                <a:r>
                  <a:rPr lang="en-US" i="1" dirty="0" err="1"/>
                  <a:t>i</a:t>
                </a:r>
                <a:r>
                  <a:rPr lang="en-US" i="1" dirty="0"/>
                  <a:t> </a:t>
                </a:r>
                <a:r>
                  <a:rPr lang="en-US" dirty="0"/>
                  <a:t>(DF</a:t>
                </a:r>
                <a:r>
                  <a:rPr lang="en-US" i="1" dirty="0"/>
                  <a:t>i</a:t>
                </a:r>
                <a:r>
                  <a:rPr lang="en-US" dirty="0"/>
                  <a:t>) is:</a:t>
                </a:r>
              </a:p>
              <a:p>
                <a:r>
                  <a:rPr lang="en-US" sz="3200" dirty="0"/>
                  <a:t>DF</a:t>
                </a:r>
                <a:r>
                  <a:rPr lang="en-US" sz="3200" baseline="-25000" dirty="0"/>
                  <a:t>i</a:t>
                </a:r>
                <a:r>
                  <a:rPr lang="en-US" sz="3200" dirty="0"/>
                  <a:t> = </a:t>
                </a:r>
                <a14:m>
                  <m:oMath xmlns:m="http://schemas.openxmlformats.org/officeDocument/2006/math">
                    <m:f>
                      <m:fPr>
                        <m:ctrlPr>
                          <a:rPr lang="en-US" sz="3200" i="1" smtClean="0">
                            <a:latin typeface="Cambria Math" panose="02040503050406030204" pitchFamily="18" charset="0"/>
                          </a:rPr>
                        </m:ctrlPr>
                      </m:fPr>
                      <m:num>
                        <m:r>
                          <a:rPr lang="en-US" sz="3200" b="0" i="1" smtClean="0">
                            <a:latin typeface="Cambria Math" panose="02040503050406030204" pitchFamily="18" charset="0"/>
                          </a:rPr>
                          <m:t>1</m:t>
                        </m:r>
                      </m:num>
                      <m:den>
                        <m:d>
                          <m:dPr>
                            <m:ctrlPr>
                              <a:rPr lang="en-US" sz="3200" b="0" i="1" smtClean="0">
                                <a:latin typeface="Cambria Math" panose="02040503050406030204" pitchFamily="18" charset="0"/>
                              </a:rPr>
                            </m:ctrlPr>
                          </m:dPr>
                          <m:e>
                            <m:r>
                              <a:rPr lang="en-US" sz="3200" b="0" i="1" smtClean="0">
                                <a:latin typeface="Cambria Math" panose="02040503050406030204" pitchFamily="18" charset="0"/>
                              </a:rPr>
                              <m:t>1+</m:t>
                            </m:r>
                            <m:r>
                              <a:rPr lang="en-US" sz="3200" b="0" i="1" smtClean="0">
                                <a:latin typeface="Cambria Math" panose="02040503050406030204" pitchFamily="18" charset="0"/>
                              </a:rPr>
                              <m:t>𝑍𝑖</m:t>
                            </m:r>
                          </m:e>
                        </m:d>
                        <m:r>
                          <a:rPr lang="en-US" sz="3200" b="0" i="1" baseline="30000" smtClean="0">
                            <a:latin typeface="Cambria Math" panose="02040503050406030204" pitchFamily="18" charset="0"/>
                          </a:rPr>
                          <m:t>𝑖</m:t>
                        </m:r>
                      </m:den>
                    </m:f>
                  </m:oMath>
                </a14:m>
                <a:endParaRPr lang="en-US" sz="3200" dirty="0"/>
              </a:p>
              <a:p>
                <a:r>
                  <a:rPr lang="en-US" sz="3200" dirty="0"/>
                  <a:t>DF</a:t>
                </a:r>
                <a:r>
                  <a:rPr lang="en-US" sz="3200" baseline="-25000" dirty="0"/>
                  <a:t>1 </a:t>
                </a:r>
                <a:r>
                  <a:rPr lang="en-US" sz="3200" dirty="0"/>
                  <a:t>=1/(1+2.3960%)=0.9766</a:t>
                </a:r>
              </a:p>
              <a:p>
                <a:r>
                  <a:rPr lang="en-US" sz="3200" dirty="0"/>
                  <a:t>DF</a:t>
                </a:r>
                <a:r>
                  <a:rPr lang="en-US" sz="3200" baseline="-25000" dirty="0"/>
                  <a:t>2 </a:t>
                </a:r>
                <a:r>
                  <a:rPr lang="en-US" sz="3200" dirty="0"/>
                  <a:t>=1/(1+3.4197%)</a:t>
                </a:r>
                <a:r>
                  <a:rPr lang="en-US" sz="3200" baseline="30000" dirty="0"/>
                  <a:t>2</a:t>
                </a:r>
                <a:r>
                  <a:rPr lang="en-US" sz="3200" dirty="0"/>
                  <a:t>=0.9350</a:t>
                </a:r>
              </a:p>
              <a:p>
                <a:r>
                  <a:rPr lang="en-US" sz="3200" dirty="0"/>
                  <a:t>DF</a:t>
                </a:r>
                <a:r>
                  <a:rPr lang="en-US" sz="3200" baseline="-25000" dirty="0"/>
                  <a:t>3 </a:t>
                </a:r>
                <a:r>
                  <a:rPr lang="en-US" sz="3200" dirty="0"/>
                  <a:t>=1/(1+4.0005%)</a:t>
                </a:r>
                <a:r>
                  <a:rPr lang="en-US" sz="3200" baseline="30000" dirty="0"/>
                  <a:t>3</a:t>
                </a:r>
                <a:r>
                  <a:rPr lang="en-US" sz="3200" dirty="0"/>
                  <a:t>=0.8890</a:t>
                </a:r>
              </a:p>
              <a:p>
                <a:endParaRPr lang="en-US" sz="3200" dirty="0"/>
              </a:p>
            </p:txBody>
          </p:sp>
        </mc:Choice>
        <mc:Fallback xmlns="">
          <p:sp>
            <p:nvSpPr>
              <p:cNvPr id="3" name="Content Placeholder 2">
                <a:extLst>
                  <a:ext uri="{FF2B5EF4-FFF2-40B4-BE49-F238E27FC236}">
                    <a16:creationId xmlns:a16="http://schemas.microsoft.com/office/drawing/2014/main" id="{9D4924C4-A4C9-4FDC-82ED-68CF8BAA735D}"/>
                  </a:ext>
                </a:extLst>
              </p:cNvPr>
              <p:cNvSpPr>
                <a:spLocks noGrp="1" noRot="1" noChangeAspect="1" noMove="1" noResize="1" noEditPoints="1" noAdjustHandles="1" noChangeArrowheads="1" noChangeShapeType="1" noTextEdit="1"/>
              </p:cNvSpPr>
              <p:nvPr>
                <p:ph idx="1"/>
              </p:nvPr>
            </p:nvSpPr>
            <p:spPr>
              <a:blipFill>
                <a:blip r:embed="rId2"/>
                <a:stretch>
                  <a:fillRect l="-1129" t="-1970" r="-1442"/>
                </a:stretch>
              </a:blipFill>
            </p:spPr>
            <p:txBody>
              <a:bodyPr/>
              <a:lstStyle/>
              <a:p>
                <a:r>
                  <a:rPr lang="en-US">
                    <a:noFill/>
                  </a:rPr>
                  <a:t> </a:t>
                </a:r>
              </a:p>
            </p:txBody>
          </p:sp>
        </mc:Fallback>
      </mc:AlternateContent>
    </p:spTree>
    <p:extLst>
      <p:ext uri="{BB962C8B-B14F-4D97-AF65-F5344CB8AC3E}">
        <p14:creationId xmlns:p14="http://schemas.microsoft.com/office/powerpoint/2010/main" val="21691316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EDBEEEFF-16D1-456C-8670-E06E2B913B1C}"/>
              </a:ext>
            </a:extLst>
          </p:cNvPr>
          <p:cNvSpPr>
            <a:spLocks noGrp="1"/>
          </p:cNvSpPr>
          <p:nvPr>
            <p:ph idx="1"/>
          </p:nvPr>
        </p:nvSpPr>
        <p:spPr/>
        <p:txBody>
          <a:bodyPr/>
          <a:lstStyle/>
          <a:p>
            <a:r>
              <a:rPr lang="en-US" dirty="0"/>
              <a:t>The breakeven reinvestment rate linking a short-dated and a long-dated zero-coupon bond is an </a:t>
            </a:r>
            <a:r>
              <a:rPr lang="en-US" b="1" dirty="0">
                <a:solidFill>
                  <a:srgbClr val="FF0000"/>
                </a:solidFill>
              </a:rPr>
              <a:t>implied forward rate </a:t>
            </a:r>
            <a:r>
              <a:rPr lang="en-US" dirty="0"/>
              <a:t>(IFR).</a:t>
            </a:r>
          </a:p>
          <a:p>
            <a:r>
              <a:rPr lang="en-US" dirty="0"/>
              <a:t>(1+Z</a:t>
            </a:r>
            <a:r>
              <a:rPr lang="en-US" baseline="-25000" dirty="0"/>
              <a:t>A</a:t>
            </a:r>
            <a:r>
              <a:rPr lang="en-US" dirty="0"/>
              <a:t>)</a:t>
            </a:r>
            <a:r>
              <a:rPr lang="en-US" baseline="30000" dirty="0"/>
              <a:t>A</a:t>
            </a:r>
            <a:r>
              <a:rPr lang="en-US" dirty="0"/>
              <a:t> * (1+IFR</a:t>
            </a:r>
            <a:r>
              <a:rPr lang="en-US" baseline="-25000" dirty="0"/>
              <a:t>A,B-A</a:t>
            </a:r>
            <a:r>
              <a:rPr lang="en-US" dirty="0"/>
              <a:t>)</a:t>
            </a:r>
            <a:r>
              <a:rPr lang="en-US" baseline="30000" dirty="0"/>
              <a:t>B-A</a:t>
            </a:r>
            <a:r>
              <a:rPr lang="en-US" dirty="0"/>
              <a:t> =(1+Z</a:t>
            </a:r>
            <a:r>
              <a:rPr lang="en-US" baseline="-25000" dirty="0"/>
              <a:t>B</a:t>
            </a:r>
            <a:r>
              <a:rPr lang="en-US" dirty="0"/>
              <a:t>)</a:t>
            </a:r>
            <a:r>
              <a:rPr lang="en-US" baseline="30000" dirty="0"/>
              <a:t>B</a:t>
            </a:r>
          </a:p>
          <a:p>
            <a:endParaRPr lang="en-US" baseline="30000" dirty="0"/>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4112645690"/>
              </p:ext>
            </p:extLst>
          </p:nvPr>
        </p:nvGraphicFramePr>
        <p:xfrm>
          <a:off x="1024127" y="3726798"/>
          <a:ext cx="2810894" cy="2213622"/>
        </p:xfrm>
        <a:graphic>
          <a:graphicData uri="http://schemas.openxmlformats.org/drawingml/2006/table">
            <a:tbl>
              <a:tblPr firstRow="1" bandRow="1">
                <a:tableStyleId>{5C22544A-7EE6-4342-B048-85BDC9FD1C3A}</a:tableStyleId>
              </a:tblPr>
              <a:tblGrid>
                <a:gridCol w="1405447">
                  <a:extLst>
                    <a:ext uri="{9D8B030D-6E8A-4147-A177-3AD203B41FA5}">
                      <a16:colId xmlns:a16="http://schemas.microsoft.com/office/drawing/2014/main" val="1589181874"/>
                    </a:ext>
                  </a:extLst>
                </a:gridCol>
                <a:gridCol w="1405447">
                  <a:extLst>
                    <a:ext uri="{9D8B030D-6E8A-4147-A177-3AD203B41FA5}">
                      <a16:colId xmlns:a16="http://schemas.microsoft.com/office/drawing/2014/main" val="1736398216"/>
                    </a:ext>
                  </a:extLst>
                </a:gridCol>
              </a:tblGrid>
              <a:tr h="808452">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468390">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468390">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468390">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3880625700"/>
              </p:ext>
            </p:extLst>
          </p:nvPr>
        </p:nvGraphicFramePr>
        <p:xfrm>
          <a:off x="4110820" y="3726798"/>
          <a:ext cx="6729863" cy="2213621"/>
        </p:xfrm>
        <a:graphic>
          <a:graphicData uri="http://schemas.openxmlformats.org/drawingml/2006/table">
            <a:tbl>
              <a:tblPr firstRow="1" bandRow="1">
                <a:tableStyleId>{5C22544A-7EE6-4342-B048-85BDC9FD1C3A}</a:tableStyleId>
              </a:tblPr>
              <a:tblGrid>
                <a:gridCol w="6729863">
                  <a:extLst>
                    <a:ext uri="{9D8B030D-6E8A-4147-A177-3AD203B41FA5}">
                      <a16:colId xmlns:a16="http://schemas.microsoft.com/office/drawing/2014/main" val="3362744181"/>
                    </a:ext>
                  </a:extLst>
                </a:gridCol>
              </a:tblGrid>
              <a:tr h="1024901">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txBody>
                  <a:tcPr/>
                </a:tc>
                <a:extLst>
                  <a:ext uri="{0D108BD9-81ED-4DB2-BD59-A6C34878D82A}">
                    <a16:rowId xmlns:a16="http://schemas.microsoft.com/office/drawing/2014/main" val="1794700830"/>
                  </a:ext>
                </a:extLst>
              </a:tr>
              <a:tr h="1130488">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41686800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BBA10-A075-45D9-8C5B-813D47E1EFAC}"/>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FA22BE4A-88E1-4448-BCF2-0B5908C29323}"/>
              </a:ext>
            </a:extLst>
          </p:cNvPr>
          <p:cNvSpPr>
            <a:spLocks noGrp="1"/>
          </p:cNvSpPr>
          <p:nvPr>
            <p:ph idx="1"/>
          </p:nvPr>
        </p:nvSpPr>
        <p:spPr/>
        <p:txBody>
          <a:bodyPr/>
          <a:lstStyle/>
          <a:p>
            <a:r>
              <a:rPr lang="en-US" dirty="0"/>
              <a:t>An OTC derivatives contract in which counterparties agree to apply a specific interest rate to a future period is a </a:t>
            </a:r>
            <a:r>
              <a:rPr lang="en-US" b="1" dirty="0">
                <a:solidFill>
                  <a:srgbClr val="FF0000"/>
                </a:solidFill>
              </a:rPr>
              <a:t>forward rate agreement </a:t>
            </a:r>
            <a:r>
              <a:rPr lang="en-US" dirty="0"/>
              <a:t>(FRA).</a:t>
            </a:r>
          </a:p>
          <a:p>
            <a:r>
              <a:rPr lang="en-US" dirty="0"/>
              <a:t>The FRA buyer, or long position, agrees to pay the deposit interest based on the agreed upon fixed rate and receives deposit interest based on a market reference rate that begins in A periods and ends in B periods (with a tenor of B − A periods) and is determined on or just before the forward settlement date at time t = A.</a:t>
            </a:r>
          </a:p>
          <a:p>
            <a:endParaRPr lang="en-US" dirty="0"/>
          </a:p>
        </p:txBody>
      </p:sp>
      <p:pic>
        <p:nvPicPr>
          <p:cNvPr id="5" name="Picture 4">
            <a:extLst>
              <a:ext uri="{FF2B5EF4-FFF2-40B4-BE49-F238E27FC236}">
                <a16:creationId xmlns:a16="http://schemas.microsoft.com/office/drawing/2014/main" id="{B8D504AE-3EBF-4B43-95A5-13A815962560}"/>
              </a:ext>
            </a:extLst>
          </p:cNvPr>
          <p:cNvPicPr>
            <a:picLocks noChangeAspect="1"/>
          </p:cNvPicPr>
          <p:nvPr/>
        </p:nvPicPr>
        <p:blipFill>
          <a:blip r:embed="rId2"/>
          <a:stretch>
            <a:fillRect/>
          </a:stretch>
        </p:blipFill>
        <p:spPr>
          <a:xfrm>
            <a:off x="1269788" y="4631425"/>
            <a:ext cx="6959362" cy="1641359"/>
          </a:xfrm>
          <a:prstGeom prst="rect">
            <a:avLst/>
          </a:prstGeom>
        </p:spPr>
      </p:pic>
    </p:spTree>
    <p:extLst>
      <p:ext uri="{BB962C8B-B14F-4D97-AF65-F5344CB8AC3E}">
        <p14:creationId xmlns:p14="http://schemas.microsoft.com/office/powerpoint/2010/main" val="25916973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B341F-D788-4AED-A0A3-0312170EA884}"/>
              </a:ext>
            </a:extLst>
          </p:cNvPr>
          <p:cNvSpPr>
            <a:spLocks noGrp="1"/>
          </p:cNvSpPr>
          <p:nvPr>
            <p:ph type="title"/>
          </p:nvPr>
        </p:nvSpPr>
        <p:spPr/>
        <p:txBody>
          <a:bodyPr>
            <a:normAutofit/>
          </a:bodyPr>
          <a:lstStyle/>
          <a:p>
            <a:r>
              <a:rPr lang="en-US" sz="4400" dirty="0"/>
              <a:t>Forward rate agreement</a:t>
            </a:r>
          </a:p>
        </p:txBody>
      </p:sp>
      <p:sp>
        <p:nvSpPr>
          <p:cNvPr id="3" name="Content Placeholder 2">
            <a:extLst>
              <a:ext uri="{FF2B5EF4-FFF2-40B4-BE49-F238E27FC236}">
                <a16:creationId xmlns:a16="http://schemas.microsoft.com/office/drawing/2014/main" id="{BE02637A-1135-49D6-B1F7-99D455D62D75}"/>
              </a:ext>
            </a:extLst>
          </p:cNvPr>
          <p:cNvSpPr>
            <a:spLocks noGrp="1"/>
          </p:cNvSpPr>
          <p:nvPr>
            <p:ph idx="1"/>
          </p:nvPr>
        </p:nvSpPr>
        <p:spPr/>
        <p:txBody>
          <a:bodyPr/>
          <a:lstStyle/>
          <a:p>
            <a:r>
              <a:rPr lang="en-US" dirty="0"/>
              <a:t>A counterparty agrees to be the FRA fixed-rate receiver on a one-month AUD MRR in three months’ time based on a AUD150,000,000 notional amount. If IFR3m,1m at contract inception is 0.50% and one-month AUD MRR sets at 0.35% for settlement of the contract, calculate the settlement amount and interpret the results.</a:t>
            </a:r>
          </a:p>
        </p:txBody>
      </p:sp>
    </p:spTree>
    <p:extLst>
      <p:ext uri="{BB962C8B-B14F-4D97-AF65-F5344CB8AC3E}">
        <p14:creationId xmlns:p14="http://schemas.microsoft.com/office/powerpoint/2010/main" val="17381846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EB4E8-BB6C-4FB9-9BDD-AE31FC50E1E5}"/>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E2B821E2-CBCF-4E62-ACC9-3E770A86633B}"/>
              </a:ext>
            </a:extLst>
          </p:cNvPr>
          <p:cNvSpPr>
            <a:spLocks noGrp="1"/>
          </p:cNvSpPr>
          <p:nvPr>
            <p:ph idx="1"/>
          </p:nvPr>
        </p:nvSpPr>
        <p:spPr/>
        <p:txBody>
          <a:bodyPr>
            <a:normAutofit fontScale="92500" lnSpcReduction="20000"/>
          </a:bodyPr>
          <a:lstStyle/>
          <a:p>
            <a:r>
              <a:rPr lang="en-US" dirty="0"/>
              <a:t>A client seeking advice on her fixed-income portfolio observes the price and yield-to-maturity of one-year (r1) and two-year (r2) annual coupon government benchmark bonds currently available in the market. Which of the following statements best describes how the analyst can determine a breakeven reinvestment rate in one year’s time to help decide whether to invest now for one or two years?</a:t>
            </a:r>
          </a:p>
          <a:p>
            <a:r>
              <a:rPr lang="en-US" dirty="0"/>
              <a:t>A. As the two-year rate involves intermediate cash flows, divide the square root of (1 + r2) by (1 + r1) and subtract 1 to arrive at a breakeven reinvestment rate for one year in one year’s time.</a:t>
            </a:r>
          </a:p>
          <a:p>
            <a:r>
              <a:rPr lang="en-US" dirty="0"/>
              <a:t>B. Since the first year’s returns are compounded in the second year, set (1 + r1) multiplied by 1 plus the breakeven reinvestment rate equal to (1 + r2)</a:t>
            </a:r>
            <a:r>
              <a:rPr lang="en-US" baseline="30000" dirty="0"/>
              <a:t>2</a:t>
            </a:r>
            <a:r>
              <a:rPr lang="en-US" dirty="0"/>
              <a:t> and solve for the breakeven reinvestment rate.</a:t>
            </a:r>
          </a:p>
          <a:p>
            <a:r>
              <a:rPr lang="en-US" dirty="0"/>
              <a:t>C. Since the breakeven reinvestment involves a zero-coupon cash flow, first substitute the one-year rate (r1) into the two-year bond price equation to solve for the two-year spot or zero rate (z2), then set (1 + r1) × (1 + breakeven reinvestment rate) = (1 + z2)</a:t>
            </a:r>
            <a:r>
              <a:rPr lang="en-US" baseline="30000" dirty="0"/>
              <a:t>2</a:t>
            </a:r>
            <a:r>
              <a:rPr lang="en-US" dirty="0"/>
              <a:t> and solve for the breakeven reinvestment rate.</a:t>
            </a:r>
          </a:p>
        </p:txBody>
      </p:sp>
    </p:spTree>
    <p:extLst>
      <p:ext uri="{BB962C8B-B14F-4D97-AF65-F5344CB8AC3E}">
        <p14:creationId xmlns:p14="http://schemas.microsoft.com/office/powerpoint/2010/main" val="13064160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60B2B-5585-433A-8B2E-20D05F4CAB16}"/>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5EB973D2-F393-46C5-A51E-9737CA437953}"/>
              </a:ext>
            </a:extLst>
          </p:cNvPr>
          <p:cNvSpPr>
            <a:spLocks noGrp="1"/>
          </p:cNvSpPr>
          <p:nvPr>
            <p:ph idx="1"/>
          </p:nvPr>
        </p:nvSpPr>
        <p:spPr/>
        <p:txBody>
          <a:bodyPr>
            <a:normAutofit fontScale="85000" lnSpcReduction="20000"/>
          </a:bodyPr>
          <a:lstStyle/>
          <a:p>
            <a:r>
              <a:rPr lang="en-US" dirty="0" err="1"/>
              <a:t>Baywhite</a:t>
            </a:r>
            <a:r>
              <a:rPr lang="en-US" dirty="0"/>
              <a:t> Financial seeks to gain a competitive advantage by making margin loans at fixed rates for up to 60 days to its investor clients. Since </a:t>
            </a:r>
            <a:r>
              <a:rPr lang="en-US" dirty="0" err="1"/>
              <a:t>Baywhite</a:t>
            </a:r>
            <a:r>
              <a:rPr lang="en-US" dirty="0"/>
              <a:t> borrows at a variable one-month market reference rate to finance these client loans, the firm enters into one-month FRA contracts on one-month MRR to hedge the interest rate exposure of its margin loan book. Which of the following statements best describes </a:t>
            </a:r>
            <a:r>
              <a:rPr lang="en-US" dirty="0" err="1"/>
              <a:t>Baywhite’s</a:t>
            </a:r>
            <a:r>
              <a:rPr lang="en-US" dirty="0"/>
              <a:t> interest rate exposure and the FRA position it should take to hedge that exposure?</a:t>
            </a:r>
          </a:p>
          <a:p>
            <a:r>
              <a:rPr lang="en-US" b="1" dirty="0"/>
              <a:t>A.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payer </a:t>
            </a:r>
            <a:r>
              <a:rPr lang="en-US" dirty="0"/>
              <a:t>in order to benefit from a rise in one-month MRR above the FRA rate and offset its higher borrowing cost.</a:t>
            </a:r>
          </a:p>
          <a:p>
            <a:r>
              <a:rPr lang="en-US" b="1" dirty="0"/>
              <a:t>B. </a:t>
            </a:r>
            <a:r>
              <a:rPr lang="en-US" dirty="0" err="1"/>
              <a:t>Baywhite</a:t>
            </a:r>
            <a:r>
              <a:rPr lang="en-US" dirty="0"/>
              <a:t> faces exposure to a </a:t>
            </a:r>
            <a:r>
              <a:rPr lang="en-US" i="1" dirty="0"/>
              <a:t>rise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a:p>
            <a:r>
              <a:rPr lang="en-US" b="1" dirty="0"/>
              <a:t>C. </a:t>
            </a:r>
            <a:r>
              <a:rPr lang="en-US" dirty="0" err="1"/>
              <a:t>Baywhite</a:t>
            </a:r>
            <a:r>
              <a:rPr lang="en-US" dirty="0"/>
              <a:t> faces exposure to a </a:t>
            </a:r>
            <a:r>
              <a:rPr lang="en-US" i="1" dirty="0"/>
              <a:t>decline </a:t>
            </a:r>
            <a:r>
              <a:rPr lang="en-US" dirty="0"/>
              <a:t>in one-month MRR over the next 30 days, so it should enter into the FRA as a fixed-rate </a:t>
            </a:r>
            <a:r>
              <a:rPr lang="en-US" i="1" dirty="0"/>
              <a:t>receiver </a:t>
            </a:r>
            <a:r>
              <a:rPr lang="en-US" dirty="0"/>
              <a:t>in order to benefit from a rise in one-month MRR above the FRA rate and offset its higher borrowing cost.</a:t>
            </a:r>
          </a:p>
        </p:txBody>
      </p:sp>
    </p:spTree>
    <p:extLst>
      <p:ext uri="{BB962C8B-B14F-4D97-AF65-F5344CB8AC3E}">
        <p14:creationId xmlns:p14="http://schemas.microsoft.com/office/powerpoint/2010/main" val="6237685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0EE2E-3729-4248-82E9-A6F3DE60C1A8}"/>
              </a:ext>
            </a:extLst>
          </p:cNvPr>
          <p:cNvSpPr>
            <a:spLocks noGrp="1"/>
          </p:cNvSpPr>
          <p:nvPr>
            <p:ph type="title"/>
          </p:nvPr>
        </p:nvSpPr>
        <p:spPr>
          <a:xfrm>
            <a:off x="1024128" y="585216"/>
            <a:ext cx="6066818" cy="1499616"/>
          </a:xfrm>
        </p:spPr>
        <p:txBody>
          <a:bodyPr>
            <a:normAutofit fontScale="90000"/>
          </a:bodyPr>
          <a:lstStyle/>
          <a:p>
            <a:r>
              <a:rPr lang="en-US" sz="3900" dirty="0"/>
              <a:t>Pricing and valuation of futures</a:t>
            </a:r>
            <a:br>
              <a:rPr lang="en-US" sz="3900" dirty="0"/>
            </a:br>
            <a:r>
              <a:rPr lang="en-US" sz="3900" dirty="0"/>
              <a:t>pricing</a:t>
            </a:r>
          </a:p>
        </p:txBody>
      </p:sp>
      <p:sp>
        <p:nvSpPr>
          <p:cNvPr id="3" name="Content Placeholder 2">
            <a:extLst>
              <a:ext uri="{FF2B5EF4-FFF2-40B4-BE49-F238E27FC236}">
                <a16:creationId xmlns:a16="http://schemas.microsoft.com/office/drawing/2014/main" id="{F2E4C205-286E-4FD7-9569-9357AEC745E9}"/>
              </a:ext>
            </a:extLst>
          </p:cNvPr>
          <p:cNvSpPr>
            <a:spLocks noGrp="1"/>
          </p:cNvSpPr>
          <p:nvPr>
            <p:ph idx="1"/>
          </p:nvPr>
        </p:nvSpPr>
        <p:spPr>
          <a:xfrm>
            <a:off x="1024128" y="2286000"/>
            <a:ext cx="6066818" cy="4023360"/>
          </a:xfrm>
        </p:spPr>
        <p:txBody>
          <a:bodyPr>
            <a:normAutofit/>
          </a:bodyPr>
          <a:lstStyle/>
          <a:p>
            <a:r>
              <a:rPr lang="en-US" dirty="0"/>
              <a:t>The futures price, f</a:t>
            </a:r>
            <a:r>
              <a:rPr lang="en-US" baseline="-25000" dirty="0"/>
              <a:t>0</a:t>
            </a:r>
            <a:r>
              <a:rPr lang="en-US" dirty="0"/>
              <a:t>(T), is </a:t>
            </a:r>
            <a:r>
              <a:rPr lang="en-US" dirty="0">
                <a:solidFill>
                  <a:srgbClr val="FF0000"/>
                </a:solidFill>
              </a:rPr>
              <a:t>identical</a:t>
            </a:r>
            <a:r>
              <a:rPr lang="en-US" dirty="0"/>
              <a:t> to the forward price from a previous lesson.</a:t>
            </a:r>
          </a:p>
          <a:p>
            <a:r>
              <a:rPr lang="en-US" dirty="0"/>
              <a:t>f</a:t>
            </a:r>
            <a:r>
              <a:rPr lang="en-US" baseline="-25000" dirty="0"/>
              <a:t>0</a:t>
            </a:r>
            <a:r>
              <a:rPr lang="en-US" dirty="0"/>
              <a:t>(T)=S</a:t>
            </a:r>
            <a:r>
              <a:rPr lang="en-US" baseline="-25000" dirty="0"/>
              <a:t>0</a:t>
            </a:r>
            <a:r>
              <a:rPr lang="en-US" dirty="0"/>
              <a:t>(1+r)</a:t>
            </a:r>
            <a:r>
              <a:rPr lang="en-US" baseline="30000" dirty="0"/>
              <a:t>T</a:t>
            </a:r>
          </a:p>
          <a:p>
            <a:r>
              <a:rPr lang="en-US" dirty="0"/>
              <a:t>f</a:t>
            </a:r>
            <a:r>
              <a:rPr lang="en-US" baseline="-25000" dirty="0"/>
              <a:t>0</a:t>
            </a:r>
            <a:r>
              <a:rPr lang="en-US" dirty="0"/>
              <a:t>(T)=[S</a:t>
            </a:r>
            <a:r>
              <a:rPr lang="en-US" baseline="-25000" dirty="0"/>
              <a:t>0</a:t>
            </a:r>
            <a:r>
              <a:rPr lang="en-US" dirty="0"/>
              <a:t>+PVC</a:t>
            </a:r>
            <a:r>
              <a:rPr lang="en-US" baseline="-25000" dirty="0"/>
              <a:t>0</a:t>
            </a:r>
            <a:r>
              <a:rPr lang="en-US" dirty="0"/>
              <a:t>-PVB</a:t>
            </a:r>
            <a:r>
              <a:rPr lang="en-US" baseline="-25000" dirty="0"/>
              <a:t>0 </a:t>
            </a:r>
            <a:r>
              <a:rPr lang="en-US" dirty="0"/>
              <a:t>](1+r)</a:t>
            </a:r>
            <a:r>
              <a:rPr lang="en-US" baseline="30000" dirty="0"/>
              <a:t>T</a:t>
            </a:r>
          </a:p>
          <a:p>
            <a:pPr marL="0" indent="0">
              <a:buNone/>
            </a:pPr>
            <a:r>
              <a:rPr lang="en-US" baseline="30000" dirty="0"/>
              <a:t>  </a:t>
            </a:r>
            <a:r>
              <a:rPr lang="en-US" dirty="0"/>
              <a:t>f</a:t>
            </a:r>
            <a:r>
              <a:rPr lang="en-US" baseline="-25000" dirty="0"/>
              <a:t>0</a:t>
            </a:r>
            <a:r>
              <a:rPr lang="en-US" dirty="0"/>
              <a:t>(T)=S</a:t>
            </a:r>
            <a:r>
              <a:rPr lang="en-US" baseline="-25000" dirty="0"/>
              <a:t>0</a:t>
            </a:r>
            <a:r>
              <a:rPr lang="en-US" dirty="0"/>
              <a:t>e</a:t>
            </a:r>
            <a:r>
              <a:rPr lang="en-US" baseline="30000" dirty="0"/>
              <a:t>rT</a:t>
            </a:r>
          </a:p>
          <a:p>
            <a:r>
              <a:rPr lang="en-US" dirty="0"/>
              <a:t>f</a:t>
            </a:r>
            <a:r>
              <a:rPr lang="en-US" baseline="-25000" dirty="0"/>
              <a:t>0</a:t>
            </a:r>
            <a:r>
              <a:rPr lang="en-US" dirty="0"/>
              <a:t>(T)=S</a:t>
            </a:r>
            <a:r>
              <a:rPr lang="en-US" baseline="-25000" dirty="0"/>
              <a:t>0</a:t>
            </a:r>
            <a:r>
              <a:rPr lang="en-US" dirty="0"/>
              <a:t>e</a:t>
            </a:r>
            <a:r>
              <a:rPr lang="en-US" baseline="30000" dirty="0"/>
              <a:t>(</a:t>
            </a:r>
            <a:r>
              <a:rPr lang="en-US" baseline="30000" dirty="0" err="1"/>
              <a:t>r+C-B</a:t>
            </a:r>
            <a:r>
              <a:rPr lang="en-US" baseline="30000" dirty="0"/>
              <a:t>)T</a:t>
            </a:r>
          </a:p>
          <a:p>
            <a:endParaRPr lang="en-US" baseline="30000" dirty="0"/>
          </a:p>
          <a:p>
            <a:endParaRPr lang="en-US" baseline="30000" dirty="0"/>
          </a:p>
        </p:txBody>
      </p:sp>
      <p:pic>
        <p:nvPicPr>
          <p:cNvPr id="5" name="Picture 4" descr="Formulae written on a blackboard">
            <a:extLst>
              <a:ext uri="{FF2B5EF4-FFF2-40B4-BE49-F238E27FC236}">
                <a16:creationId xmlns:a16="http://schemas.microsoft.com/office/drawing/2014/main" id="{BFD3807A-8E90-0E91-97D5-290F60BD8070}"/>
              </a:ext>
            </a:extLst>
          </p:cNvPr>
          <p:cNvPicPr>
            <a:picLocks noChangeAspect="1"/>
          </p:cNvPicPr>
          <p:nvPr/>
        </p:nvPicPr>
        <p:blipFill rotWithShape="1">
          <a:blip r:embed="rId2"/>
          <a:srcRect l="25521" r="29319" b="-1"/>
          <a:stretch/>
        </p:blipFill>
        <p:spPr>
          <a:xfrm>
            <a:off x="7552266" y="10"/>
            <a:ext cx="4639733" cy="6857990"/>
          </a:xfrm>
          <a:prstGeom prst="rect">
            <a:avLst/>
          </a:prstGeom>
        </p:spPr>
      </p:pic>
    </p:spTree>
    <p:extLst>
      <p:ext uri="{BB962C8B-B14F-4D97-AF65-F5344CB8AC3E}">
        <p14:creationId xmlns:p14="http://schemas.microsoft.com/office/powerpoint/2010/main" val="3555119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8ABC-AE65-40D1-9D5C-6852A806CACA}"/>
              </a:ext>
            </a:extLst>
          </p:cNvPr>
          <p:cNvSpPr>
            <a:spLocks noGrp="1"/>
          </p:cNvSpPr>
          <p:nvPr>
            <p:ph type="title"/>
          </p:nvPr>
        </p:nvSpPr>
        <p:spPr/>
        <p:txBody>
          <a:bodyPr>
            <a:normAutofit/>
          </a:bodyPr>
          <a:lstStyle/>
          <a:p>
            <a:r>
              <a:rPr lang="en-US" sz="4000" dirty="0"/>
              <a:t>Forward Contracts</a:t>
            </a:r>
          </a:p>
        </p:txBody>
      </p:sp>
      <p:sp>
        <p:nvSpPr>
          <p:cNvPr id="3" name="Content Placeholder 2">
            <a:extLst>
              <a:ext uri="{FF2B5EF4-FFF2-40B4-BE49-F238E27FC236}">
                <a16:creationId xmlns:a16="http://schemas.microsoft.com/office/drawing/2014/main" id="{D22A806C-F69B-4DED-9FC2-EB92BEFA3A94}"/>
              </a:ext>
            </a:extLst>
          </p:cNvPr>
          <p:cNvSpPr>
            <a:spLocks noGrp="1"/>
          </p:cNvSpPr>
          <p:nvPr>
            <p:ph idx="1"/>
          </p:nvPr>
        </p:nvSpPr>
        <p:spPr/>
        <p:txBody>
          <a:bodyPr>
            <a:noAutofit/>
          </a:bodyPr>
          <a:lstStyle/>
          <a:p>
            <a:r>
              <a:rPr lang="en-US" sz="2000" dirty="0"/>
              <a:t>Characteristics:</a:t>
            </a:r>
          </a:p>
          <a:p>
            <a:pPr lvl="1"/>
            <a:r>
              <a:rPr lang="en-US" sz="2000" dirty="0"/>
              <a:t>An important element of forward contracts is that </a:t>
            </a:r>
            <a:r>
              <a:rPr lang="en-US" sz="2000" dirty="0">
                <a:solidFill>
                  <a:srgbClr val="FF0000"/>
                </a:solidFill>
              </a:rPr>
              <a:t>no money changes </a:t>
            </a:r>
            <a:r>
              <a:rPr lang="en-US" sz="2000" dirty="0"/>
              <a:t>hands between parties when the contract is initiated.  </a:t>
            </a:r>
          </a:p>
          <a:p>
            <a:pPr lvl="1"/>
            <a:r>
              <a:rPr lang="en-US" sz="2000" dirty="0"/>
              <a:t>The long and the short are engaged in a </a:t>
            </a:r>
            <a:r>
              <a:rPr lang="en-US" sz="2000" dirty="0">
                <a:solidFill>
                  <a:srgbClr val="FF0000"/>
                </a:solidFill>
              </a:rPr>
              <a:t>zero- sum game</a:t>
            </a:r>
            <a:r>
              <a:rPr lang="en-US" sz="2000" dirty="0"/>
              <a:t>, which is a type of competition in which one participant’s gains are the other’s losses. </a:t>
            </a:r>
          </a:p>
          <a:p>
            <a:pPr lvl="1"/>
            <a:r>
              <a:rPr lang="en-US" altLang="zh-CN" sz="2000" dirty="0"/>
              <a:t>Forward contracts have </a:t>
            </a:r>
            <a:r>
              <a:rPr lang="en-US" altLang="zh-CN" sz="2000" dirty="0">
                <a:solidFill>
                  <a:srgbClr val="FF0000"/>
                </a:solidFill>
              </a:rPr>
              <a:t>zero value at the start</a:t>
            </a:r>
            <a:r>
              <a:rPr lang="en-US" altLang="zh-CN" sz="2000" dirty="0"/>
              <a:t>.</a:t>
            </a:r>
            <a:endParaRPr lang="en-US" sz="2000" dirty="0"/>
          </a:p>
          <a:p>
            <a:pPr lvl="1"/>
            <a:r>
              <a:rPr lang="en-US" sz="2000" dirty="0"/>
              <a:t>Forward contracts need not specifically settle by delivery of the underlying asset. They can settle by </a:t>
            </a:r>
            <a:r>
              <a:rPr lang="en-US" sz="2000" dirty="0">
                <a:solidFill>
                  <a:srgbClr val="FF0000"/>
                </a:solidFill>
              </a:rPr>
              <a:t>an exchange of cash</a:t>
            </a:r>
            <a:r>
              <a:rPr lang="en-US" sz="2000" dirty="0"/>
              <a:t>. These contracts—called </a:t>
            </a:r>
            <a:r>
              <a:rPr lang="en-US" sz="2000" b="1" dirty="0"/>
              <a:t>non- deliverable forwards </a:t>
            </a:r>
            <a:r>
              <a:rPr lang="en-US" sz="2000" dirty="0"/>
              <a:t>(NDFs), </a:t>
            </a:r>
            <a:r>
              <a:rPr lang="en-US" sz="2000" b="1" dirty="0"/>
              <a:t>cash- settled forwards</a:t>
            </a:r>
            <a:r>
              <a:rPr lang="en-US" sz="2000" dirty="0"/>
              <a:t>, or </a:t>
            </a:r>
            <a:r>
              <a:rPr lang="en-US" sz="2000" b="1" dirty="0"/>
              <a:t>contracts for differences.</a:t>
            </a:r>
          </a:p>
          <a:p>
            <a:pPr lvl="1"/>
            <a:r>
              <a:rPr lang="en-US" sz="2000" dirty="0"/>
              <a:t>The primary purpose of derivatives is for </a:t>
            </a:r>
            <a:r>
              <a:rPr lang="en-US" sz="2000" dirty="0">
                <a:solidFill>
                  <a:srgbClr val="FF0000"/>
                </a:solidFill>
              </a:rPr>
              <a:t>risk management</a:t>
            </a:r>
            <a:r>
              <a:rPr lang="en-US" sz="2000" dirty="0"/>
              <a:t>.</a:t>
            </a:r>
            <a:endParaRPr lang="en-US" sz="2000" b="1" dirty="0"/>
          </a:p>
        </p:txBody>
      </p:sp>
    </p:spTree>
    <p:extLst>
      <p:ext uri="{BB962C8B-B14F-4D97-AF65-F5344CB8AC3E}">
        <p14:creationId xmlns:p14="http://schemas.microsoft.com/office/powerpoint/2010/main" val="8076631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81231-76D6-46C0-B5D2-96A04A70E555}"/>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pricing</a:t>
            </a:r>
          </a:p>
        </p:txBody>
      </p:sp>
      <p:sp>
        <p:nvSpPr>
          <p:cNvPr id="3" name="Content Placeholder 2">
            <a:extLst>
              <a:ext uri="{FF2B5EF4-FFF2-40B4-BE49-F238E27FC236}">
                <a16:creationId xmlns:a16="http://schemas.microsoft.com/office/drawing/2014/main" id="{3DD5705B-A5ED-4752-AAB6-F3CB65EB2044}"/>
              </a:ext>
            </a:extLst>
          </p:cNvPr>
          <p:cNvSpPr>
            <a:spLocks noGrp="1"/>
          </p:cNvSpPr>
          <p:nvPr>
            <p:ph idx="1"/>
          </p:nvPr>
        </p:nvSpPr>
        <p:spPr>
          <a:xfrm>
            <a:off x="1024128" y="2286000"/>
            <a:ext cx="8018271" cy="4023360"/>
          </a:xfrm>
        </p:spPr>
        <p:txBody>
          <a:bodyPr>
            <a:normAutofit/>
          </a:bodyPr>
          <a:lstStyle/>
          <a:p>
            <a:r>
              <a:rPr lang="en-US" sz="2000" dirty="0"/>
              <a:t>The different patterns of cash flows for forwards and futures can lead to a difference in the pricing of forwards versus futures. Forward and futures prices are identical under certain conditions, namely:</a:t>
            </a:r>
          </a:p>
          <a:p>
            <a:r>
              <a:rPr lang="en-US" sz="2000" dirty="0"/>
              <a:t>■ </a:t>
            </a:r>
            <a:r>
              <a:rPr lang="en-US" sz="2000" dirty="0">
                <a:solidFill>
                  <a:srgbClr val="FF0000"/>
                </a:solidFill>
              </a:rPr>
              <a:t>if interest rates are constant</a:t>
            </a:r>
            <a:r>
              <a:rPr lang="en-US" sz="2000" dirty="0"/>
              <a:t>, or</a:t>
            </a:r>
          </a:p>
          <a:p>
            <a:r>
              <a:rPr lang="en-US" sz="2000" dirty="0"/>
              <a:t>■ </a:t>
            </a:r>
            <a:r>
              <a:rPr lang="en-US" sz="2000" dirty="0">
                <a:solidFill>
                  <a:srgbClr val="FF0000"/>
                </a:solidFill>
              </a:rPr>
              <a:t>if futures prices and interest rates are uncorrelated</a:t>
            </a:r>
            <a:r>
              <a:rPr lang="en-US" sz="2000" dirty="0"/>
              <a:t>.</a:t>
            </a:r>
          </a:p>
          <a:p>
            <a:r>
              <a:rPr lang="en-US" sz="2000" dirty="0"/>
              <a:t>If futures prices are </a:t>
            </a:r>
            <a:r>
              <a:rPr lang="en-US" sz="2000" dirty="0">
                <a:solidFill>
                  <a:srgbClr val="FF0000"/>
                </a:solidFill>
              </a:rPr>
              <a:t>positively</a:t>
            </a:r>
            <a:r>
              <a:rPr lang="en-US" sz="2000" dirty="0"/>
              <a:t> correlated with interest rates, long futures contracts are more attractive than long forward positions for the same underlying and maturity.</a:t>
            </a:r>
          </a:p>
          <a:p>
            <a:r>
              <a:rPr lang="en-US" sz="2000" dirty="0"/>
              <a:t>A </a:t>
            </a:r>
            <a:r>
              <a:rPr lang="en-US" sz="2000" dirty="0">
                <a:solidFill>
                  <a:srgbClr val="FF0000"/>
                </a:solidFill>
              </a:rPr>
              <a:t>negative</a:t>
            </a:r>
            <a:r>
              <a:rPr lang="en-US" sz="2000" dirty="0"/>
              <a:t> correlation between futures prices and interest rates leads to the opposite interpretation, with long forward positions being more desirable than long futures positions.</a:t>
            </a:r>
          </a:p>
          <a:p>
            <a:endParaRPr lang="en-US" sz="20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67501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5832E-42CE-4175-B600-AE60F80763F1}"/>
              </a:ext>
            </a:extLst>
          </p:cNvPr>
          <p:cNvSpPr>
            <a:spLocks noGrp="1"/>
          </p:cNvSpPr>
          <p:nvPr>
            <p:ph type="title"/>
          </p:nvPr>
        </p:nvSpPr>
        <p:spPr>
          <a:xfrm>
            <a:off x="1024128" y="585216"/>
            <a:ext cx="5902061" cy="1499616"/>
          </a:xfrm>
        </p:spPr>
        <p:txBody>
          <a:bodyPr>
            <a:normAutofit/>
          </a:bodyPr>
          <a:lstStyle/>
          <a:p>
            <a:r>
              <a:rPr lang="en-US" sz="3500"/>
              <a:t>Pricing and valuation of futures</a:t>
            </a:r>
            <a:br>
              <a:rPr lang="en-US" sz="3500"/>
            </a:br>
            <a:r>
              <a:rPr lang="en-US" sz="3500"/>
              <a:t>valuation</a:t>
            </a:r>
          </a:p>
        </p:txBody>
      </p:sp>
      <p:sp>
        <p:nvSpPr>
          <p:cNvPr id="3" name="Content Placeholder 2">
            <a:extLst>
              <a:ext uri="{FF2B5EF4-FFF2-40B4-BE49-F238E27FC236}">
                <a16:creationId xmlns:a16="http://schemas.microsoft.com/office/drawing/2014/main" id="{4C6EB06F-8F75-4A43-87E1-8515125F825F}"/>
              </a:ext>
            </a:extLst>
          </p:cNvPr>
          <p:cNvSpPr>
            <a:spLocks noGrp="1"/>
          </p:cNvSpPr>
          <p:nvPr>
            <p:ph idx="1"/>
          </p:nvPr>
        </p:nvSpPr>
        <p:spPr>
          <a:xfrm>
            <a:off x="1024128" y="2286000"/>
            <a:ext cx="5902061" cy="3931920"/>
          </a:xfrm>
        </p:spPr>
        <p:txBody>
          <a:bodyPr>
            <a:normAutofit/>
          </a:bodyPr>
          <a:lstStyle/>
          <a:p>
            <a:r>
              <a:rPr lang="en-US" dirty="0" err="1"/>
              <a:t>Procam</a:t>
            </a:r>
            <a:r>
              <a:rPr lang="en-US" dirty="0"/>
              <a:t> Investments enters a cash-settled forward commitment to buy 100 ounces of gold at a price (f</a:t>
            </a:r>
            <a:r>
              <a:rPr lang="en-US" baseline="-25000" dirty="0"/>
              <a:t>0</a:t>
            </a:r>
            <a:r>
              <a:rPr lang="en-US" dirty="0"/>
              <a:t>[T] = F</a:t>
            </a:r>
            <a:r>
              <a:rPr lang="en-US" baseline="-25000" dirty="0"/>
              <a:t>0</a:t>
            </a:r>
            <a:r>
              <a:rPr lang="en-US" dirty="0"/>
              <a:t>[T]) of $1,778.76 per ounce in 91 days, with a risk-free rate of 2% and no gold storage cost.</a:t>
            </a:r>
          </a:p>
          <a:p>
            <a:r>
              <a:rPr lang="en-US" dirty="0"/>
              <a:t>Assume that the gold futures price, f</a:t>
            </a:r>
            <a:r>
              <a:rPr lang="en-US" baseline="-25000" dirty="0"/>
              <a:t>1</a:t>
            </a:r>
            <a:r>
              <a:rPr lang="en-US" dirty="0"/>
              <a:t>(T), falls by $5 on the first trading day to $1,773.76 and the spot price, S</a:t>
            </a:r>
            <a:r>
              <a:rPr lang="en-US" baseline="-25000" dirty="0"/>
              <a:t>1</a:t>
            </a:r>
            <a:r>
              <a:rPr lang="en-US" dirty="0"/>
              <a:t>, ends the day at a no arbitrage</a:t>
            </a:r>
            <a:r>
              <a:rPr lang="zh-CN" altLang="en-US" dirty="0"/>
              <a:t> </a:t>
            </a:r>
            <a:r>
              <a:rPr lang="en-US" dirty="0"/>
              <a:t>equivalent of </a:t>
            </a:r>
            <a:r>
              <a:rPr lang="en-US" sz="2000" dirty="0"/>
              <a:t>$1,765.12 (= $1,773.76(1.02)</a:t>
            </a:r>
            <a:r>
              <a:rPr lang="en-US" sz="2000" baseline="30000" dirty="0"/>
              <a:t>–90/365</a:t>
            </a:r>
            <a:r>
              <a:rPr lang="en-US" sz="2000" dirty="0"/>
              <a:t>).</a:t>
            </a:r>
          </a:p>
          <a:p>
            <a:endParaRPr lang="en-US" dirty="0"/>
          </a:p>
        </p:txBody>
      </p:sp>
      <p:graphicFrame>
        <p:nvGraphicFramePr>
          <p:cNvPr id="4" name="Table 3">
            <a:extLst>
              <a:ext uri="{FF2B5EF4-FFF2-40B4-BE49-F238E27FC236}">
                <a16:creationId xmlns:a16="http://schemas.microsoft.com/office/drawing/2014/main" id="{9685DC69-9900-4FFA-8D57-6B3A7F89D95D}"/>
              </a:ext>
            </a:extLst>
          </p:cNvPr>
          <p:cNvGraphicFramePr>
            <a:graphicFrameLocks noGrp="1"/>
          </p:cNvGraphicFramePr>
          <p:nvPr>
            <p:extLst>
              <p:ext uri="{D42A27DB-BD31-4B8C-83A1-F6EECF244321}">
                <p14:modId xmlns:p14="http://schemas.microsoft.com/office/powerpoint/2010/main" val="1217587938"/>
              </p:ext>
            </p:extLst>
          </p:nvPr>
        </p:nvGraphicFramePr>
        <p:xfrm>
          <a:off x="7552267" y="2597118"/>
          <a:ext cx="3999655" cy="1663766"/>
        </p:xfrm>
        <a:graphic>
          <a:graphicData uri="http://schemas.openxmlformats.org/drawingml/2006/table">
            <a:tbl>
              <a:tblPr firstRow="1" bandRow="1">
                <a:tableStyleId>{5C22544A-7EE6-4342-B048-85BDC9FD1C3A}</a:tableStyleId>
              </a:tblPr>
              <a:tblGrid>
                <a:gridCol w="1323709">
                  <a:extLst>
                    <a:ext uri="{9D8B030D-6E8A-4147-A177-3AD203B41FA5}">
                      <a16:colId xmlns:a16="http://schemas.microsoft.com/office/drawing/2014/main" val="1024924842"/>
                    </a:ext>
                  </a:extLst>
                </a:gridCol>
                <a:gridCol w="1323709">
                  <a:extLst>
                    <a:ext uri="{9D8B030D-6E8A-4147-A177-3AD203B41FA5}">
                      <a16:colId xmlns:a16="http://schemas.microsoft.com/office/drawing/2014/main" val="982507882"/>
                    </a:ext>
                  </a:extLst>
                </a:gridCol>
                <a:gridCol w="1352237">
                  <a:extLst>
                    <a:ext uri="{9D8B030D-6E8A-4147-A177-3AD203B41FA5}">
                      <a16:colId xmlns:a16="http://schemas.microsoft.com/office/drawing/2014/main" val="2072691937"/>
                    </a:ext>
                  </a:extLst>
                </a:gridCol>
              </a:tblGrid>
              <a:tr h="759992">
                <a:tc>
                  <a:txBody>
                    <a:bodyPr/>
                    <a:lstStyle/>
                    <a:p>
                      <a:r>
                        <a:rPr lang="en-US" sz="2000"/>
                        <a:t>Contract type</a:t>
                      </a:r>
                    </a:p>
                  </a:txBody>
                  <a:tcPr marL="102702" marR="102702" marT="51351" marB="51351"/>
                </a:tc>
                <a:tc>
                  <a:txBody>
                    <a:bodyPr/>
                    <a:lstStyle/>
                    <a:p>
                      <a:r>
                        <a:rPr lang="en-US" sz="2000"/>
                        <a:t>Contract MTM</a:t>
                      </a:r>
                    </a:p>
                  </a:txBody>
                  <a:tcPr marL="102702" marR="102702" marT="51351" marB="51351"/>
                </a:tc>
                <a:tc>
                  <a:txBody>
                    <a:bodyPr/>
                    <a:lstStyle/>
                    <a:p>
                      <a:r>
                        <a:rPr lang="en-US" sz="2000"/>
                        <a:t>Realized MTM</a:t>
                      </a:r>
                    </a:p>
                  </a:txBody>
                  <a:tcPr marL="102702" marR="102702" marT="51351" marB="51351"/>
                </a:tc>
                <a:extLst>
                  <a:ext uri="{0D108BD9-81ED-4DB2-BD59-A6C34878D82A}">
                    <a16:rowId xmlns:a16="http://schemas.microsoft.com/office/drawing/2014/main" val="3813423637"/>
                  </a:ext>
                </a:extLst>
              </a:tr>
              <a:tr h="451887">
                <a:tc>
                  <a:txBody>
                    <a:bodyPr/>
                    <a:lstStyle/>
                    <a:p>
                      <a:r>
                        <a:rPr lang="en-US" sz="2000"/>
                        <a:t>Forward</a:t>
                      </a:r>
                    </a:p>
                  </a:txBody>
                  <a:tcPr marL="102702" marR="102702" marT="51351" marB="51351"/>
                </a:tc>
                <a:tc>
                  <a:txBody>
                    <a:bodyPr/>
                    <a:lstStyle/>
                    <a:p>
                      <a:r>
                        <a:rPr lang="en-US" sz="2000" dirty="0"/>
                        <a:t>-49</a:t>
                      </a:r>
                      <a:r>
                        <a:rPr lang="en-US" altLang="zh-CN" sz="2000" dirty="0"/>
                        <a:t>7.58</a:t>
                      </a:r>
                      <a:endParaRPr lang="en-US" sz="2000" dirty="0"/>
                    </a:p>
                  </a:txBody>
                  <a:tcPr marL="102702" marR="102702" marT="51351" marB="51351"/>
                </a:tc>
                <a:tc>
                  <a:txBody>
                    <a:bodyPr/>
                    <a:lstStyle/>
                    <a:p>
                      <a:r>
                        <a:rPr lang="en-US" sz="2000"/>
                        <a:t>0</a:t>
                      </a:r>
                    </a:p>
                  </a:txBody>
                  <a:tcPr marL="102702" marR="102702" marT="51351" marB="51351"/>
                </a:tc>
                <a:extLst>
                  <a:ext uri="{0D108BD9-81ED-4DB2-BD59-A6C34878D82A}">
                    <a16:rowId xmlns:a16="http://schemas.microsoft.com/office/drawing/2014/main" val="2097426165"/>
                  </a:ext>
                </a:extLst>
              </a:tr>
              <a:tr h="451887">
                <a:tc>
                  <a:txBody>
                    <a:bodyPr/>
                    <a:lstStyle/>
                    <a:p>
                      <a:r>
                        <a:rPr lang="en-US" sz="2000"/>
                        <a:t>Futures</a:t>
                      </a:r>
                    </a:p>
                  </a:txBody>
                  <a:tcPr marL="102702" marR="102702" marT="51351" marB="51351"/>
                </a:tc>
                <a:tc>
                  <a:txBody>
                    <a:bodyPr/>
                    <a:lstStyle/>
                    <a:p>
                      <a:r>
                        <a:rPr lang="en-US" sz="2000"/>
                        <a:t>0</a:t>
                      </a:r>
                    </a:p>
                  </a:txBody>
                  <a:tcPr marL="102702" marR="102702" marT="51351" marB="51351"/>
                </a:tc>
                <a:tc>
                  <a:txBody>
                    <a:bodyPr/>
                    <a:lstStyle/>
                    <a:p>
                      <a:r>
                        <a:rPr lang="en-US" sz="2000" dirty="0"/>
                        <a:t>-500</a:t>
                      </a:r>
                    </a:p>
                  </a:txBody>
                  <a:tcPr marL="102702" marR="102702" marT="51351" marB="51351"/>
                </a:tc>
                <a:extLst>
                  <a:ext uri="{0D108BD9-81ED-4DB2-BD59-A6C34878D82A}">
                    <a16:rowId xmlns:a16="http://schemas.microsoft.com/office/drawing/2014/main" val="1020417141"/>
                  </a:ext>
                </a:extLst>
              </a:tr>
            </a:tbl>
          </a:graphicData>
        </a:graphic>
      </p:graphicFrame>
    </p:spTree>
    <p:extLst>
      <p:ext uri="{BB962C8B-B14F-4D97-AF65-F5344CB8AC3E}">
        <p14:creationId xmlns:p14="http://schemas.microsoft.com/office/powerpoint/2010/main" val="23038578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6F497-B693-4315-8528-4AE2836C9A31}"/>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valuation</a:t>
            </a:r>
          </a:p>
        </p:txBody>
      </p:sp>
      <p:sp>
        <p:nvSpPr>
          <p:cNvPr id="3" name="Content Placeholder 2">
            <a:extLst>
              <a:ext uri="{FF2B5EF4-FFF2-40B4-BE49-F238E27FC236}">
                <a16:creationId xmlns:a16="http://schemas.microsoft.com/office/drawing/2014/main" id="{9E0FEA3A-1E2F-4DF4-AFA7-70E8D3E33996}"/>
              </a:ext>
            </a:extLst>
          </p:cNvPr>
          <p:cNvSpPr>
            <a:spLocks noGrp="1"/>
          </p:cNvSpPr>
          <p:nvPr>
            <p:ph idx="1"/>
          </p:nvPr>
        </p:nvSpPr>
        <p:spPr>
          <a:xfrm>
            <a:off x="1024128" y="2286000"/>
            <a:ext cx="8018271" cy="4023360"/>
          </a:xfrm>
        </p:spPr>
        <p:txBody>
          <a:bodyPr>
            <a:normAutofit/>
          </a:bodyPr>
          <a:lstStyle/>
          <a:p>
            <a:r>
              <a:rPr lang="en-US" sz="2000"/>
              <a:t>The forward contract price, F</a:t>
            </a:r>
            <a:r>
              <a:rPr lang="en-US" sz="2000" baseline="-25000"/>
              <a:t>0</a:t>
            </a:r>
            <a:r>
              <a:rPr lang="en-US" sz="2000"/>
              <a:t>(T), remains fixed until the contract matures. </a:t>
            </a:r>
          </a:p>
          <a:p>
            <a:r>
              <a:rPr lang="en-US" sz="2000"/>
              <a:t>Forward contract MTM value changes are captured by the difference between the current spot price, S</a:t>
            </a:r>
            <a:r>
              <a:rPr lang="en-US" sz="2000" baseline="-25000"/>
              <a:t>t</a:t>
            </a:r>
            <a:r>
              <a:rPr lang="en-US" sz="2000"/>
              <a:t>, and the present value of the forward price, PV</a:t>
            </a:r>
            <a:r>
              <a:rPr lang="en-US" sz="2000" baseline="-25000"/>
              <a:t>t</a:t>
            </a:r>
            <a:r>
              <a:rPr lang="en-US" sz="2000"/>
              <a:t>[F</a:t>
            </a:r>
            <a:r>
              <a:rPr lang="en-US" sz="2000" baseline="-25000"/>
              <a:t>0</a:t>
            </a:r>
            <a:r>
              <a:rPr lang="en-US" sz="2000"/>
              <a:t>(T)].</a:t>
            </a:r>
          </a:p>
          <a:p>
            <a:r>
              <a:rPr lang="en-US" sz="2000"/>
              <a:t> This forward contract MTM is not settled until maturity, giving rise to counterparty credit risk over time since no cash is exchanged from inception of the contract to its maturity or expiration.</a:t>
            </a:r>
          </a:p>
          <a:p>
            <a:r>
              <a:rPr lang="en-US" sz="2000"/>
              <a:t>Futures contract prices fluctuate daily based upon market changes. </a:t>
            </a:r>
          </a:p>
          <a:p>
            <a:r>
              <a:rPr lang="en-US" sz="2000"/>
              <a:t>The daily settlement mechanism resets the futures MTM to zero, and variation margin is exchanged to settle the difference, reducing counterparty credit risk.</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17939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C9D2-44EF-40F7-B7BB-A2D5369ADCA4}"/>
              </a:ext>
            </a:extLst>
          </p:cNvPr>
          <p:cNvSpPr>
            <a:spLocks noGrp="1"/>
          </p:cNvSpPr>
          <p:nvPr>
            <p:ph type="title"/>
          </p:nvPr>
        </p:nvSpPr>
        <p:spPr>
          <a:xfrm>
            <a:off x="1024128" y="585216"/>
            <a:ext cx="8018272" cy="1499616"/>
          </a:xfrm>
        </p:spPr>
        <p:txBody>
          <a:bodyPr>
            <a:normAutofit fontScale="90000"/>
          </a:bodyPr>
          <a:lstStyle/>
          <a:p>
            <a:r>
              <a:rPr lang="en-US"/>
              <a:t>Pricing and valuation of futures</a:t>
            </a:r>
            <a:br>
              <a:rPr lang="en-US"/>
            </a:br>
            <a:r>
              <a:rPr lang="en-US"/>
              <a:t>interest rate futures</a:t>
            </a:r>
          </a:p>
        </p:txBody>
      </p:sp>
      <p:sp>
        <p:nvSpPr>
          <p:cNvPr id="3" name="Content Placeholder 2">
            <a:extLst>
              <a:ext uri="{FF2B5EF4-FFF2-40B4-BE49-F238E27FC236}">
                <a16:creationId xmlns:a16="http://schemas.microsoft.com/office/drawing/2014/main" id="{6030809E-5FCB-4F7C-8B59-A26BE51F6409}"/>
              </a:ext>
            </a:extLst>
          </p:cNvPr>
          <p:cNvSpPr>
            <a:spLocks noGrp="1"/>
          </p:cNvSpPr>
          <p:nvPr>
            <p:ph idx="1"/>
          </p:nvPr>
        </p:nvSpPr>
        <p:spPr>
          <a:xfrm>
            <a:off x="1024128" y="2286000"/>
            <a:ext cx="8018271" cy="4023360"/>
          </a:xfrm>
        </p:spPr>
        <p:txBody>
          <a:bodyPr>
            <a:normAutofit/>
          </a:bodyPr>
          <a:lstStyle/>
          <a:p>
            <a:r>
              <a:rPr lang="it-IT" dirty="0"/>
              <a:t>f</a:t>
            </a:r>
            <a:r>
              <a:rPr lang="it-IT" baseline="-25000" dirty="0"/>
              <a:t>A,B−A </a:t>
            </a:r>
            <a:r>
              <a:rPr lang="it-IT" dirty="0"/>
              <a:t>= 100 − (100 × MRR</a:t>
            </a:r>
            <a:r>
              <a:rPr lang="it-IT" baseline="-25000" dirty="0"/>
              <a:t>A,B−A</a:t>
            </a:r>
            <a:r>
              <a:rPr lang="it-IT" dirty="0"/>
              <a:t>)</a:t>
            </a:r>
          </a:p>
          <a:p>
            <a:r>
              <a:rPr lang="en-US" dirty="0"/>
              <a:t>Where </a:t>
            </a:r>
            <a:r>
              <a:rPr lang="en-US" dirty="0" err="1"/>
              <a:t>f</a:t>
            </a:r>
            <a:r>
              <a:rPr lang="en-US" baseline="-25000" dirty="0" err="1"/>
              <a:t>A,B</a:t>
            </a:r>
            <a:r>
              <a:rPr lang="en-US" baseline="-25000" dirty="0"/>
              <a:t>-A </a:t>
            </a:r>
            <a:r>
              <a:rPr lang="en-US" dirty="0"/>
              <a:t>represents the futures price for a market reference rate for B-A periods that begins in A periods (MRR</a:t>
            </a:r>
            <a:r>
              <a:rPr lang="en-US" baseline="-25000" dirty="0"/>
              <a:t>A,B-A</a:t>
            </a:r>
            <a:r>
              <a:rPr lang="en-US" dirty="0"/>
              <a:t>)</a:t>
            </a:r>
          </a:p>
          <a:p>
            <a:r>
              <a:rPr lang="en-US" dirty="0"/>
              <a:t>f3m,3m : 98.25 = 100-(100*MRR</a:t>
            </a:r>
            <a:r>
              <a:rPr lang="en-US" baseline="-25000" dirty="0"/>
              <a:t>3m,3m</a:t>
            </a:r>
            <a:r>
              <a:rPr lang="en-US" dirty="0"/>
              <a:t>)</a:t>
            </a:r>
          </a:p>
          <a:p>
            <a:r>
              <a:rPr lang="en-US" dirty="0"/>
              <a:t>MRR</a:t>
            </a:r>
            <a:r>
              <a:rPr lang="en-US" baseline="-25000" dirty="0"/>
              <a:t>3m,3m</a:t>
            </a:r>
            <a:r>
              <a:rPr lang="en-US" dirty="0"/>
              <a:t>=1.75%</a:t>
            </a:r>
          </a:p>
          <a:p>
            <a:r>
              <a:rPr lang="en-US" dirty="0"/>
              <a:t>■ Long futures contract (lender): Gains as prices rise, future MRR falls</a:t>
            </a:r>
          </a:p>
          <a:p>
            <a:r>
              <a:rPr lang="en-US" dirty="0"/>
              <a:t>■ Short futures contract (borrower): Gains as prices fall, future MRR rises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4890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79B4C-D1B6-4C79-B49B-41056500C0AF}"/>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graphicFrame>
        <p:nvGraphicFramePr>
          <p:cNvPr id="4" name="Content Placeholder 3">
            <a:extLst>
              <a:ext uri="{FF2B5EF4-FFF2-40B4-BE49-F238E27FC236}">
                <a16:creationId xmlns:a16="http://schemas.microsoft.com/office/drawing/2014/main" id="{684981EC-037B-49E2-8ED9-7FCE96915FA2}"/>
              </a:ext>
            </a:extLst>
          </p:cNvPr>
          <p:cNvGraphicFramePr>
            <a:graphicFrameLocks noGrp="1"/>
          </p:cNvGraphicFramePr>
          <p:nvPr>
            <p:ph idx="1"/>
            <p:extLst>
              <p:ext uri="{D42A27DB-BD31-4B8C-83A1-F6EECF244321}">
                <p14:modId xmlns:p14="http://schemas.microsoft.com/office/powerpoint/2010/main" val="706367288"/>
              </p:ext>
            </p:extLst>
          </p:nvPr>
        </p:nvGraphicFramePr>
        <p:xfrm>
          <a:off x="1243987" y="2286000"/>
          <a:ext cx="9280165" cy="4022726"/>
        </p:xfrm>
        <a:graphic>
          <a:graphicData uri="http://schemas.openxmlformats.org/drawingml/2006/table">
            <a:tbl>
              <a:tblPr firstRow="1" bandRow="1">
                <a:tableStyleId>{5C22544A-7EE6-4342-B048-85BDC9FD1C3A}</a:tableStyleId>
              </a:tblPr>
              <a:tblGrid>
                <a:gridCol w="2611285">
                  <a:extLst>
                    <a:ext uri="{9D8B030D-6E8A-4147-A177-3AD203B41FA5}">
                      <a16:colId xmlns:a16="http://schemas.microsoft.com/office/drawing/2014/main" val="3825096046"/>
                    </a:ext>
                  </a:extLst>
                </a:gridCol>
                <a:gridCol w="3185846">
                  <a:extLst>
                    <a:ext uri="{9D8B030D-6E8A-4147-A177-3AD203B41FA5}">
                      <a16:colId xmlns:a16="http://schemas.microsoft.com/office/drawing/2014/main" val="2405034009"/>
                    </a:ext>
                  </a:extLst>
                </a:gridCol>
                <a:gridCol w="3483034">
                  <a:extLst>
                    <a:ext uri="{9D8B030D-6E8A-4147-A177-3AD203B41FA5}">
                      <a16:colId xmlns:a16="http://schemas.microsoft.com/office/drawing/2014/main" val="80816993"/>
                    </a:ext>
                  </a:extLst>
                </a:gridCol>
              </a:tblGrid>
              <a:tr h="1055609">
                <a:tc>
                  <a:txBody>
                    <a:bodyPr/>
                    <a:lstStyle/>
                    <a:p>
                      <a:r>
                        <a:rPr lang="en-US" sz="2800"/>
                        <a:t>Contract type</a:t>
                      </a:r>
                    </a:p>
                  </a:txBody>
                  <a:tcPr marL="142650" marR="142650" marT="71325" marB="71325"/>
                </a:tc>
                <a:tc>
                  <a:txBody>
                    <a:bodyPr/>
                    <a:lstStyle/>
                    <a:p>
                      <a:r>
                        <a:rPr lang="en-US" sz="2800"/>
                        <a:t>Gains from rising MRR</a:t>
                      </a:r>
                    </a:p>
                  </a:txBody>
                  <a:tcPr marL="142650" marR="142650" marT="71325" marB="71325"/>
                </a:tc>
                <a:tc>
                  <a:txBody>
                    <a:bodyPr/>
                    <a:lstStyle/>
                    <a:p>
                      <a:r>
                        <a:rPr lang="en-US" sz="2800"/>
                        <a:t>Gains from falling MRR</a:t>
                      </a:r>
                    </a:p>
                  </a:txBody>
                  <a:tcPr marL="142650" marR="142650" marT="71325" marB="71325"/>
                </a:tc>
                <a:extLst>
                  <a:ext uri="{0D108BD9-81ED-4DB2-BD59-A6C34878D82A}">
                    <a16:rowId xmlns:a16="http://schemas.microsoft.com/office/drawing/2014/main" val="1188587265"/>
                  </a:ext>
                </a:extLst>
              </a:tr>
              <a:tr h="1055609">
                <a:tc>
                  <a:txBody>
                    <a:bodyPr/>
                    <a:lstStyle/>
                    <a:p>
                      <a:r>
                        <a:rPr lang="en-US" sz="2800"/>
                        <a:t>Interest rate futures</a:t>
                      </a:r>
                    </a:p>
                  </a:txBody>
                  <a:tcPr marL="142650" marR="142650" marT="71325" marB="71325"/>
                </a:tc>
                <a:tc>
                  <a:txBody>
                    <a:bodyPr/>
                    <a:lstStyle/>
                    <a:p>
                      <a:r>
                        <a:rPr lang="en-US" sz="2400" dirty="0"/>
                        <a:t>Short futures contract</a:t>
                      </a:r>
                    </a:p>
                  </a:txBody>
                  <a:tcPr marL="142650" marR="142650" marT="71325" marB="71325"/>
                </a:tc>
                <a:tc>
                  <a:txBody>
                    <a:bodyPr/>
                    <a:lstStyle/>
                    <a:p>
                      <a:r>
                        <a:rPr lang="en-US" sz="2400" dirty="0"/>
                        <a:t>Long futures contract</a:t>
                      </a:r>
                    </a:p>
                  </a:txBody>
                  <a:tcPr marL="142650" marR="142650" marT="71325" marB="71325"/>
                </a:tc>
                <a:extLst>
                  <a:ext uri="{0D108BD9-81ED-4DB2-BD59-A6C34878D82A}">
                    <a16:rowId xmlns:a16="http://schemas.microsoft.com/office/drawing/2014/main" val="2673211499"/>
                  </a:ext>
                </a:extLst>
              </a:tr>
              <a:tr h="1911508">
                <a:tc>
                  <a:txBody>
                    <a:bodyPr/>
                    <a:lstStyle/>
                    <a:p>
                      <a:r>
                        <a:rPr lang="en-US" sz="2800"/>
                        <a:t>FRA</a:t>
                      </a:r>
                    </a:p>
                  </a:txBody>
                  <a:tcPr marL="142650" marR="142650" marT="71325" marB="71325"/>
                </a:tc>
                <a:tc>
                  <a:txBody>
                    <a:bodyPr/>
                    <a:lstStyle/>
                    <a:p>
                      <a:r>
                        <a:rPr lang="en-US" sz="2400" dirty="0"/>
                        <a:t>Long FRA</a:t>
                      </a:r>
                    </a:p>
                    <a:p>
                      <a:r>
                        <a:rPr lang="en-US" sz="2400" dirty="0"/>
                        <a:t>Fixed-rate payer</a:t>
                      </a:r>
                    </a:p>
                    <a:p>
                      <a:r>
                        <a:rPr lang="en-US" sz="2400" dirty="0"/>
                        <a:t>Floating-rate receiver</a:t>
                      </a:r>
                    </a:p>
                  </a:txBody>
                  <a:tcPr marL="142650" marR="142650" marT="71325" marB="71325"/>
                </a:tc>
                <a:tc>
                  <a:txBody>
                    <a:bodyPr/>
                    <a:lstStyle/>
                    <a:p>
                      <a:r>
                        <a:rPr lang="en-US" sz="2400" dirty="0"/>
                        <a:t>Short FRA</a:t>
                      </a:r>
                    </a:p>
                    <a:p>
                      <a:r>
                        <a:rPr lang="en-US" sz="2400" dirty="0"/>
                        <a:t>Fixed-rate receiver</a:t>
                      </a:r>
                    </a:p>
                    <a:p>
                      <a:r>
                        <a:rPr lang="en-US" sz="2400" dirty="0"/>
                        <a:t>Floating-rate payer</a:t>
                      </a:r>
                    </a:p>
                  </a:txBody>
                  <a:tcPr marL="142650" marR="142650" marT="71325" marB="71325"/>
                </a:tc>
                <a:extLst>
                  <a:ext uri="{0D108BD9-81ED-4DB2-BD59-A6C34878D82A}">
                    <a16:rowId xmlns:a16="http://schemas.microsoft.com/office/drawing/2014/main" val="1877897364"/>
                  </a:ext>
                </a:extLst>
              </a:tr>
            </a:tbl>
          </a:graphicData>
        </a:graphic>
      </p:graphicFrame>
    </p:spTree>
    <p:extLst>
      <p:ext uri="{BB962C8B-B14F-4D97-AF65-F5344CB8AC3E}">
        <p14:creationId xmlns:p14="http://schemas.microsoft.com/office/powerpoint/2010/main" val="34717580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626BFF16-E2B3-E89A-C34F-D88A62C3E984}"/>
              </a:ext>
            </a:extLst>
          </p:cNvPr>
          <p:cNvPicPr>
            <a:picLocks noChangeAspect="1"/>
          </p:cNvPicPr>
          <p:nvPr/>
        </p:nvPicPr>
        <p:blipFill rotWithShape="1">
          <a:blip r:embed="rId2">
            <a:duotone>
              <a:schemeClr val="bg2">
                <a:shade val="45000"/>
                <a:satMod val="135000"/>
              </a:schemeClr>
              <a:prstClr val="white"/>
            </a:duotone>
            <a:alphaModFix amt="40000"/>
          </a:blip>
          <a:srcRect t="9441" b="6290"/>
          <a:stretch/>
        </p:blipFill>
        <p:spPr>
          <a:xfrm>
            <a:off x="20" y="10"/>
            <a:ext cx="12191980" cy="6857989"/>
          </a:xfrm>
          <a:prstGeom prst="rect">
            <a:avLst/>
          </a:prstGeom>
        </p:spPr>
      </p:pic>
      <p:sp>
        <p:nvSpPr>
          <p:cNvPr id="2" name="Title 1">
            <a:extLst>
              <a:ext uri="{FF2B5EF4-FFF2-40B4-BE49-F238E27FC236}">
                <a16:creationId xmlns:a16="http://schemas.microsoft.com/office/drawing/2014/main" id="{3A6A5948-C995-41C6-8B98-CA8F7FB5D6A4}"/>
              </a:ext>
            </a:extLst>
          </p:cNvPr>
          <p:cNvSpPr>
            <a:spLocks noGrp="1"/>
          </p:cNvSpPr>
          <p:nvPr>
            <p:ph type="title"/>
          </p:nvPr>
        </p:nvSpPr>
        <p:spPr>
          <a:xfrm>
            <a:off x="1024128" y="585216"/>
            <a:ext cx="9720072" cy="1499616"/>
          </a:xfrm>
        </p:spPr>
        <p:txBody>
          <a:bodyPr>
            <a:normAutofit fontScale="90000"/>
          </a:bodyPr>
          <a:lstStyle/>
          <a:p>
            <a:r>
              <a:rPr lang="en-US"/>
              <a:t>Pricing and valuation of futures</a:t>
            </a:r>
            <a:br>
              <a:rPr lang="en-US"/>
            </a:br>
            <a:r>
              <a:rPr lang="en-US"/>
              <a:t>interest rate futures</a:t>
            </a:r>
          </a:p>
        </p:txBody>
      </p:sp>
      <p:cxnSp>
        <p:nvCxnSpPr>
          <p:cNvPr id="9" name="Straight Connector 8">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2C17BE5-AEF8-4B93-A4DD-7B80E5B1F9F2}"/>
              </a:ext>
            </a:extLst>
          </p:cNvPr>
          <p:cNvSpPr>
            <a:spLocks noGrp="1"/>
          </p:cNvSpPr>
          <p:nvPr>
            <p:ph idx="1"/>
          </p:nvPr>
        </p:nvSpPr>
        <p:spPr>
          <a:xfrm>
            <a:off x="1024128" y="2286000"/>
            <a:ext cx="9720073" cy="4023360"/>
          </a:xfrm>
        </p:spPr>
        <p:txBody>
          <a:bodyPr>
            <a:normAutofit/>
          </a:bodyPr>
          <a:lstStyle/>
          <a:p>
            <a:r>
              <a:rPr lang="en-US" dirty="0"/>
              <a:t>Interest rate futures daily settlement occurs based on price changes, which translate into futures contract basis point value (BPV) as follows:</a:t>
            </a:r>
          </a:p>
          <a:p>
            <a:r>
              <a:rPr lang="en-US"/>
              <a:t>Futures Contract BPV </a:t>
            </a:r>
            <a:r>
              <a:rPr lang="en-US" dirty="0"/>
              <a:t>= Notional Principal × 0.01% × Period</a:t>
            </a:r>
          </a:p>
          <a:p>
            <a:r>
              <a:rPr lang="en-US" dirty="0"/>
              <a:t>If </a:t>
            </a:r>
            <a:r>
              <a:rPr lang="en-US" dirty="0" err="1"/>
              <a:t>Baywhite</a:t>
            </a:r>
            <a:r>
              <a:rPr lang="en-US" dirty="0"/>
              <a:t> were to use an interest rate futures contract instead, it would sell a futures contract on one-month MRR. The futures contract BPV for a $50,000,000 notional amount is:</a:t>
            </a:r>
          </a:p>
          <a:p>
            <a:r>
              <a:rPr lang="en-US" dirty="0"/>
              <a:t>Contract BPV = $416.67 (= $50,000,000 × 0.01% × [1/12])</a:t>
            </a:r>
          </a:p>
          <a:p>
            <a:r>
              <a:rPr lang="en-US" dirty="0"/>
              <a:t>If </a:t>
            </a:r>
            <a:r>
              <a:rPr lang="en-US" dirty="0" err="1"/>
              <a:t>Baywhite</a:t>
            </a:r>
            <a:r>
              <a:rPr lang="en-US" dirty="0"/>
              <a:t> sells f</a:t>
            </a:r>
            <a:r>
              <a:rPr lang="en-US" baseline="-25000" dirty="0"/>
              <a:t>1,1</a:t>
            </a:r>
            <a:r>
              <a:rPr lang="en-US" dirty="0"/>
              <a:t> for $98.75 (or MRR</a:t>
            </a:r>
            <a:r>
              <a:rPr lang="en-US" baseline="-25000" dirty="0"/>
              <a:t>1,1</a:t>
            </a:r>
            <a:r>
              <a:rPr lang="en-US" dirty="0"/>
              <a:t> = 1.25%) and settles at maturity at a price of $97.75 (MRR</a:t>
            </a:r>
            <a:r>
              <a:rPr lang="en-US" baseline="-25000" dirty="0"/>
              <a:t>1,1</a:t>
            </a:r>
            <a:r>
              <a:rPr lang="en-US" dirty="0"/>
              <a:t> = 2.25%), it would expect to have a cumulative gain on the contract through maturity equal to $41,667 (= Contract BPV × 100 bps).</a:t>
            </a:r>
          </a:p>
        </p:txBody>
      </p:sp>
    </p:spTree>
    <p:extLst>
      <p:ext uri="{BB962C8B-B14F-4D97-AF65-F5344CB8AC3E}">
        <p14:creationId xmlns:p14="http://schemas.microsoft.com/office/powerpoint/2010/main" val="42356003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E9F34-76DC-437F-9A13-D25484416C5F}"/>
              </a:ext>
            </a:extLst>
          </p:cNvPr>
          <p:cNvSpPr>
            <a:spLocks noGrp="1"/>
          </p:cNvSpPr>
          <p:nvPr>
            <p:ph type="title"/>
          </p:nvPr>
        </p:nvSpPr>
        <p:spPr>
          <a:xfrm>
            <a:off x="1024129" y="585216"/>
            <a:ext cx="4431792" cy="1499616"/>
          </a:xfrm>
        </p:spPr>
        <p:txBody>
          <a:bodyPr>
            <a:normAutofit fontScale="90000"/>
          </a:bodyPr>
          <a:lstStyle/>
          <a:p>
            <a:r>
              <a:rPr lang="en-US" sz="3500"/>
              <a:t>Pricing and valuation of futures</a:t>
            </a:r>
            <a:br>
              <a:rPr lang="en-US" sz="3500"/>
            </a:br>
            <a:r>
              <a:rPr lang="en-US" sz="3500"/>
              <a:t>interest rate futures</a:t>
            </a:r>
          </a:p>
        </p:txBody>
      </p:sp>
      <p:sp>
        <p:nvSpPr>
          <p:cNvPr id="3" name="Content Placeholder 2">
            <a:extLst>
              <a:ext uri="{FF2B5EF4-FFF2-40B4-BE49-F238E27FC236}">
                <a16:creationId xmlns:a16="http://schemas.microsoft.com/office/drawing/2014/main" id="{6A774D54-BADF-4C9B-8BF5-7EE6ECB5A17F}"/>
              </a:ext>
            </a:extLst>
          </p:cNvPr>
          <p:cNvSpPr>
            <a:spLocks noGrp="1"/>
          </p:cNvSpPr>
          <p:nvPr>
            <p:ph idx="1"/>
          </p:nvPr>
        </p:nvSpPr>
        <p:spPr>
          <a:xfrm>
            <a:off x="1024128" y="2286000"/>
            <a:ext cx="4429615" cy="3931920"/>
          </a:xfrm>
        </p:spPr>
        <p:txBody>
          <a:bodyPr>
            <a:normAutofit/>
          </a:bodyPr>
          <a:lstStyle/>
          <a:p>
            <a:r>
              <a:rPr lang="en-US"/>
              <a:t>An interest rate futures contract of $1,000,000 notional for three-month MRR of 2.21% for one quarter (or 90/360 days).  </a:t>
            </a:r>
          </a:p>
          <a:p>
            <a:r>
              <a:rPr lang="en-US"/>
              <a:t>BPV=1,000,000*0.01%*0.25=25</a:t>
            </a:r>
          </a:p>
          <a:p>
            <a:r>
              <a:rPr lang="en-US"/>
              <a:t>Consider in contrast a $1,000,000 notional FRA on three-month MRR in three months’ time with an identical 2.21% rate.</a:t>
            </a:r>
          </a:p>
          <a:p>
            <a:endParaRPr lang="en-US" dirty="0"/>
          </a:p>
        </p:txBody>
      </p:sp>
      <p:graphicFrame>
        <p:nvGraphicFramePr>
          <p:cNvPr id="4" name="Table 3">
            <a:extLst>
              <a:ext uri="{FF2B5EF4-FFF2-40B4-BE49-F238E27FC236}">
                <a16:creationId xmlns:a16="http://schemas.microsoft.com/office/drawing/2014/main" id="{D04E6A80-DA78-4BAC-A381-8404B08CD403}"/>
              </a:ext>
            </a:extLst>
          </p:cNvPr>
          <p:cNvGraphicFramePr>
            <a:graphicFrameLocks noGrp="1"/>
          </p:cNvGraphicFramePr>
          <p:nvPr>
            <p:extLst>
              <p:ext uri="{D42A27DB-BD31-4B8C-83A1-F6EECF244321}">
                <p14:modId xmlns:p14="http://schemas.microsoft.com/office/powerpoint/2010/main" val="379173811"/>
              </p:ext>
            </p:extLst>
          </p:nvPr>
        </p:nvGraphicFramePr>
        <p:xfrm>
          <a:off x="6096000" y="1800974"/>
          <a:ext cx="5455923" cy="3256056"/>
        </p:xfrm>
        <a:graphic>
          <a:graphicData uri="http://schemas.openxmlformats.org/drawingml/2006/table">
            <a:tbl>
              <a:tblPr firstRow="1" bandRow="1">
                <a:solidFill>
                  <a:schemeClr val="accent1">
                    <a:lumMod val="20000"/>
                    <a:lumOff val="80000"/>
                  </a:schemeClr>
                </a:solidFill>
                <a:tableStyleId>{5C22544A-7EE6-4342-B048-85BDC9FD1C3A}</a:tableStyleId>
              </a:tblPr>
              <a:tblGrid>
                <a:gridCol w="1274420">
                  <a:extLst>
                    <a:ext uri="{9D8B030D-6E8A-4147-A177-3AD203B41FA5}">
                      <a16:colId xmlns:a16="http://schemas.microsoft.com/office/drawing/2014/main" val="3522356866"/>
                    </a:ext>
                  </a:extLst>
                </a:gridCol>
                <a:gridCol w="2193214">
                  <a:extLst>
                    <a:ext uri="{9D8B030D-6E8A-4147-A177-3AD203B41FA5}">
                      <a16:colId xmlns:a16="http://schemas.microsoft.com/office/drawing/2014/main" val="811057517"/>
                    </a:ext>
                  </a:extLst>
                </a:gridCol>
                <a:gridCol w="1988289">
                  <a:extLst>
                    <a:ext uri="{9D8B030D-6E8A-4147-A177-3AD203B41FA5}">
                      <a16:colId xmlns:a16="http://schemas.microsoft.com/office/drawing/2014/main" val="3359444345"/>
                    </a:ext>
                  </a:extLst>
                </a:gridCol>
              </a:tblGrid>
              <a:tr h="796961">
                <a:tc>
                  <a:txBody>
                    <a:bodyPr/>
                    <a:lstStyle/>
                    <a:p>
                      <a:r>
                        <a:rPr lang="en-US" sz="1400" b="1" cap="all" spc="60">
                          <a:solidFill>
                            <a:schemeClr val="tx1"/>
                          </a:solidFill>
                        </a:rPr>
                        <a:t>MRR</a:t>
                      </a:r>
                      <a:r>
                        <a:rPr lang="en-US" sz="1400" b="1" cap="all" spc="60" baseline="-25000">
                          <a:solidFill>
                            <a:schemeClr val="tx1"/>
                          </a:solidFill>
                        </a:rPr>
                        <a:t>3m,3m</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Short FRA cash settlement(PV)</a:t>
                      </a:r>
                    </a:p>
                  </a:txBody>
                  <a:tcPr marL="161546" marR="161546" marT="161546" marB="161546">
                    <a:lnL w="12700" cmpd="sng">
                      <a:noFill/>
                    </a:lnL>
                    <a:lnR w="12700" cmpd="sng">
                      <a:noFill/>
                    </a:lnR>
                    <a:lnT w="12700" cmpd="sng">
                      <a:noFill/>
                    </a:lnT>
                    <a:lnB w="38100" cmpd="sng">
                      <a:noFill/>
                    </a:lnB>
                    <a:noFill/>
                  </a:tcPr>
                </a:tc>
                <a:tc>
                  <a:txBody>
                    <a:bodyPr/>
                    <a:lstStyle/>
                    <a:p>
                      <a:r>
                        <a:rPr lang="en-US" sz="1400" b="1" cap="all" spc="60">
                          <a:solidFill>
                            <a:schemeClr val="tx1"/>
                          </a:solidFill>
                        </a:rPr>
                        <a:t>Long futures settlement</a:t>
                      </a:r>
                    </a:p>
                  </a:txBody>
                  <a:tcPr marL="161546" marR="161546" marT="161546" marB="161546">
                    <a:lnL w="12700" cmpd="sng">
                      <a:noFill/>
                    </a:lnL>
                    <a:lnR w="12700" cmpd="sng">
                      <a:noFill/>
                    </a:lnR>
                    <a:lnT w="12700" cmpd="sng">
                      <a:noFill/>
                    </a:lnT>
                    <a:lnB w="38100" cmpd="sng">
                      <a:noFill/>
                    </a:lnB>
                    <a:noFill/>
                  </a:tcPr>
                </a:tc>
                <a:extLst>
                  <a:ext uri="{0D108BD9-81ED-4DB2-BD59-A6C34878D82A}">
                    <a16:rowId xmlns:a16="http://schemas.microsoft.com/office/drawing/2014/main" val="1572975908"/>
                  </a:ext>
                </a:extLst>
              </a:tr>
              <a:tr h="491819">
                <a:tc>
                  <a:txBody>
                    <a:bodyPr/>
                    <a:lstStyle/>
                    <a:p>
                      <a:r>
                        <a:rPr lang="en-US" sz="1900" cap="none" spc="0">
                          <a:solidFill>
                            <a:schemeClr val="tx1"/>
                          </a:solidFill>
                        </a:rPr>
                        <a:t>2.01%</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497.50</a:t>
                      </a:r>
                    </a:p>
                  </a:txBody>
                  <a:tcPr marL="107697" marR="107697" marT="53849" marB="107697">
                    <a:lnL w="12700" cmpd="sng">
                      <a:noFill/>
                      <a:prstDash val="solid"/>
                    </a:lnL>
                    <a:lnR w="12700" cmpd="sng">
                      <a:noFill/>
                      <a:prstDash val="solid"/>
                    </a:lnR>
                    <a:lnT w="38100" cmpd="sng">
                      <a:noFill/>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570117806"/>
                  </a:ext>
                </a:extLst>
              </a:tr>
              <a:tr h="491819">
                <a:tc>
                  <a:txBody>
                    <a:bodyPr/>
                    <a:lstStyle/>
                    <a:p>
                      <a:r>
                        <a:rPr lang="en-US" sz="1900" cap="none" spc="0">
                          <a:solidFill>
                            <a:schemeClr val="tx1"/>
                          </a:solidFill>
                        </a:rPr>
                        <a:t>2.11%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248.69</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1299258006"/>
                  </a:ext>
                </a:extLst>
              </a:tr>
              <a:tr h="491819">
                <a:tc>
                  <a:txBody>
                    <a:bodyPr/>
                    <a:lstStyle/>
                    <a:p>
                      <a:r>
                        <a:rPr lang="en-US" sz="1900" cap="none" spc="0">
                          <a:solidFill>
                            <a:schemeClr val="tx1"/>
                          </a:solidFill>
                        </a:rPr>
                        <a:t>2.21%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677760110"/>
                  </a:ext>
                </a:extLst>
              </a:tr>
              <a:tr h="491819">
                <a:tc>
                  <a:txBody>
                    <a:bodyPr/>
                    <a:lstStyle/>
                    <a:p>
                      <a:r>
                        <a:rPr lang="en-US" sz="1900" cap="none" spc="0">
                          <a:solidFill>
                            <a:schemeClr val="tx1"/>
                          </a:solidFill>
                        </a:rPr>
                        <a:t>2.31%</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-248.56</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1900" cap="none" spc="0">
                          <a:solidFill>
                            <a:schemeClr val="tx1"/>
                          </a:solidFill>
                        </a:rPr>
                        <a:t>-250</a:t>
                      </a:r>
                    </a:p>
                  </a:txBody>
                  <a:tcPr marL="107697" marR="107697" marT="53849" marB="10769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3495269381"/>
                  </a:ext>
                </a:extLst>
              </a:tr>
              <a:tr h="491819">
                <a:tc>
                  <a:txBody>
                    <a:bodyPr/>
                    <a:lstStyle/>
                    <a:p>
                      <a:r>
                        <a:rPr lang="en-US" sz="1900" cap="none" spc="0">
                          <a:solidFill>
                            <a:schemeClr val="tx1"/>
                          </a:solidFill>
                        </a:rPr>
                        <a:t>2.41%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-497.01</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a:solidFill>
                            <a:schemeClr val="tx1"/>
                          </a:solidFill>
                        </a:rPr>
                        <a:t>-500</a:t>
                      </a:r>
                    </a:p>
                  </a:txBody>
                  <a:tcPr marL="107697" marR="107697" marT="53849" marB="10769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278580862"/>
                  </a:ext>
                </a:extLst>
              </a:tr>
            </a:tbl>
          </a:graphicData>
        </a:graphic>
      </p:graphicFrame>
    </p:spTree>
    <p:extLst>
      <p:ext uri="{BB962C8B-B14F-4D97-AF65-F5344CB8AC3E}">
        <p14:creationId xmlns:p14="http://schemas.microsoft.com/office/powerpoint/2010/main" val="5345354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62203-391D-464E-B8CF-8AFB4BC8E8F8}"/>
              </a:ext>
            </a:extLst>
          </p:cNvPr>
          <p:cNvSpPr>
            <a:spLocks noGrp="1"/>
          </p:cNvSpPr>
          <p:nvPr>
            <p:ph type="title"/>
          </p:nvPr>
        </p:nvSpPr>
        <p:spPr/>
        <p:txBody>
          <a:bodyPr>
            <a:normAutofit/>
          </a:bodyPr>
          <a:lstStyle/>
          <a:p>
            <a:r>
              <a:rPr lang="en-US" sz="4400" dirty="0"/>
              <a:t>Pricing and valuation of futures</a:t>
            </a:r>
            <a:br>
              <a:rPr lang="en-US" sz="4400" dirty="0"/>
            </a:br>
            <a:r>
              <a:rPr lang="en-US" sz="3200" dirty="0"/>
              <a:t>interest rate futures</a:t>
            </a:r>
          </a:p>
        </p:txBody>
      </p:sp>
      <p:sp>
        <p:nvSpPr>
          <p:cNvPr id="3" name="Content Placeholder 2">
            <a:extLst>
              <a:ext uri="{FF2B5EF4-FFF2-40B4-BE49-F238E27FC236}">
                <a16:creationId xmlns:a16="http://schemas.microsoft.com/office/drawing/2014/main" id="{788ECBA7-6D00-4D03-8B5E-AB894E79396E}"/>
              </a:ext>
            </a:extLst>
          </p:cNvPr>
          <p:cNvSpPr>
            <a:spLocks noGrp="1"/>
          </p:cNvSpPr>
          <p:nvPr>
            <p:ph idx="1"/>
          </p:nvPr>
        </p:nvSpPr>
        <p:spPr/>
        <p:txBody>
          <a:bodyPr/>
          <a:lstStyle/>
          <a:p>
            <a:r>
              <a:rPr lang="en-US" dirty="0"/>
              <a:t>We see that the percentage price change is greater (in absolute value) when MRR falls than when it rises</a:t>
            </a:r>
            <a:r>
              <a:rPr lang="zh-CN" altLang="en-US" dirty="0"/>
              <a:t>，</a:t>
            </a:r>
            <a:r>
              <a:rPr lang="en-US" altLang="zh-CN" dirty="0"/>
              <a:t>which is called </a:t>
            </a:r>
            <a:r>
              <a:rPr lang="en-US" altLang="zh-CN" dirty="0">
                <a:solidFill>
                  <a:srgbClr val="FF0000"/>
                </a:solidFill>
              </a:rPr>
              <a:t>convexity bias</a:t>
            </a:r>
            <a:r>
              <a:rPr lang="en-US" altLang="zh-CN" dirty="0"/>
              <a:t>.</a:t>
            </a:r>
          </a:p>
          <a:p>
            <a:r>
              <a:rPr lang="en-US" dirty="0"/>
              <a:t>The discounting feature of the FRA, which is not present in the futures contract, leads to a convexity bias that is greater for longer discounting periods</a:t>
            </a:r>
          </a:p>
          <a:p>
            <a:endParaRPr lang="en-US" dirty="0"/>
          </a:p>
        </p:txBody>
      </p:sp>
      <p:pic>
        <p:nvPicPr>
          <p:cNvPr id="5" name="Picture 4">
            <a:extLst>
              <a:ext uri="{FF2B5EF4-FFF2-40B4-BE49-F238E27FC236}">
                <a16:creationId xmlns:a16="http://schemas.microsoft.com/office/drawing/2014/main" id="{DB206FA2-2AA2-4CE5-8B66-7D8B461FD80D}"/>
              </a:ext>
            </a:extLst>
          </p:cNvPr>
          <p:cNvPicPr>
            <a:picLocks noChangeAspect="1"/>
          </p:cNvPicPr>
          <p:nvPr/>
        </p:nvPicPr>
        <p:blipFill>
          <a:blip r:embed="rId2"/>
          <a:stretch>
            <a:fillRect/>
          </a:stretch>
        </p:blipFill>
        <p:spPr>
          <a:xfrm>
            <a:off x="1024128" y="3988103"/>
            <a:ext cx="9087887" cy="2522425"/>
          </a:xfrm>
          <a:prstGeom prst="rect">
            <a:avLst/>
          </a:prstGeom>
        </p:spPr>
      </p:pic>
    </p:spTree>
    <p:extLst>
      <p:ext uri="{BB962C8B-B14F-4D97-AF65-F5344CB8AC3E}">
        <p14:creationId xmlns:p14="http://schemas.microsoft.com/office/powerpoint/2010/main" val="40834704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471D5A-FDAE-5A42-9B46-57F12D8FB4BF}"/>
              </a:ext>
            </a:extLst>
          </p:cNvPr>
          <p:cNvSpPr>
            <a:spLocks noGrp="1"/>
          </p:cNvSpPr>
          <p:nvPr>
            <p:ph type="title"/>
          </p:nvPr>
        </p:nvSpPr>
        <p:spPr>
          <a:xfrm>
            <a:off x="1024128" y="585216"/>
            <a:ext cx="8018272" cy="1499616"/>
          </a:xfrm>
        </p:spPr>
        <p:txBody>
          <a:bodyPr>
            <a:normAutofit/>
          </a:bodyPr>
          <a:lstStyle/>
          <a:p>
            <a:r>
              <a:rPr lang="en-US" altLang="zh-CN"/>
              <a:t>Pricing and valuation of futures</a:t>
            </a:r>
            <a:endParaRPr kumimoji="1" lang="zh-CN" altLang="en-US" dirty="0"/>
          </a:p>
        </p:txBody>
      </p:sp>
      <p:sp>
        <p:nvSpPr>
          <p:cNvPr id="3" name="内容占位符 2">
            <a:extLst>
              <a:ext uri="{FF2B5EF4-FFF2-40B4-BE49-F238E27FC236}">
                <a16:creationId xmlns:a16="http://schemas.microsoft.com/office/drawing/2014/main" id="{DFFBAAF0-2AB9-A346-A640-F69E7FA3BFD3}"/>
              </a:ext>
            </a:extLst>
          </p:cNvPr>
          <p:cNvSpPr>
            <a:spLocks noGrp="1"/>
          </p:cNvSpPr>
          <p:nvPr>
            <p:ph idx="1"/>
          </p:nvPr>
        </p:nvSpPr>
        <p:spPr>
          <a:xfrm>
            <a:off x="1024128" y="2286000"/>
            <a:ext cx="8018271" cy="4023360"/>
          </a:xfrm>
        </p:spPr>
        <p:txBody>
          <a:bodyPr>
            <a:normAutofit/>
          </a:bodyPr>
          <a:lstStyle/>
          <a:p>
            <a:r>
              <a:rPr lang="en" altLang="zh-CN" b="1" dirty="0"/>
              <a:t>EFFECT OF CENTRAL CLEARING OF OTC DERIVATIVES </a:t>
            </a:r>
          </a:p>
          <a:p>
            <a:r>
              <a:rPr lang="en" altLang="zh-CN" dirty="0"/>
              <a:t>The advent of derivatives central clearing, introduced in an earlier lesson, ha</a:t>
            </a:r>
            <a:r>
              <a:rPr lang="en-US" altLang="zh-CN" dirty="0"/>
              <a:t>s</a:t>
            </a:r>
            <a:r>
              <a:rPr lang="en" altLang="zh-CN" dirty="0"/>
              <a:t> created futures-like margining requirements for OTC derivative dealers who buy and sell forwards to derivatives end users. Dealers who are required to post cash or highly liquid securities to a central counterparty often impose similar requirements on derivatives end users. </a:t>
            </a:r>
          </a:p>
          <a:p>
            <a:endParaRPr lang="en" altLang="zh-CN"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55650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4C97E5-C97D-8040-BADC-98DF4C40560A}"/>
              </a:ext>
            </a:extLst>
          </p:cNvPr>
          <p:cNvSpPr>
            <a:spLocks noGrp="1"/>
          </p:cNvSpPr>
          <p:nvPr>
            <p:ph type="title"/>
          </p:nvPr>
        </p:nvSpPr>
        <p:spPr>
          <a:xfrm>
            <a:off x="1024128" y="585216"/>
            <a:ext cx="8018272" cy="1499616"/>
          </a:xfrm>
        </p:spPr>
        <p:txBody>
          <a:bodyPr>
            <a:normAutofit/>
          </a:bodyPr>
          <a:lstStyle/>
          <a:p>
            <a:r>
              <a:rPr kumimoji="1" lang="en-US" altLang="zh-CN" dirty="0"/>
              <a:t>practices</a:t>
            </a:r>
            <a:endParaRPr kumimoji="1" lang="zh-CN" altLang="en-US" dirty="0"/>
          </a:p>
        </p:txBody>
      </p:sp>
      <p:sp>
        <p:nvSpPr>
          <p:cNvPr id="3" name="内容占位符 2">
            <a:extLst>
              <a:ext uri="{FF2B5EF4-FFF2-40B4-BE49-F238E27FC236}">
                <a16:creationId xmlns:a16="http://schemas.microsoft.com/office/drawing/2014/main" id="{ED274B29-6BB9-4B40-B2AE-14EF4D55A6FE}"/>
              </a:ext>
            </a:extLst>
          </p:cNvPr>
          <p:cNvSpPr>
            <a:spLocks noGrp="1"/>
          </p:cNvSpPr>
          <p:nvPr>
            <p:ph idx="1"/>
          </p:nvPr>
        </p:nvSpPr>
        <p:spPr>
          <a:xfrm>
            <a:off x="1024128" y="2286000"/>
            <a:ext cx="8018271" cy="4023360"/>
          </a:xfrm>
        </p:spPr>
        <p:txBody>
          <a:bodyPr>
            <a:normAutofit/>
          </a:bodyPr>
          <a:lstStyle/>
          <a:p>
            <a:r>
              <a:rPr lang="en" altLang="zh-CN" sz="1500"/>
              <a:t>One of Ace’s investor clients has entered a long six-month forward transaction with Ace on 100 shares of </a:t>
            </a:r>
            <a:r>
              <a:rPr lang="en" altLang="zh-CN" sz="1500" err="1"/>
              <a:t>Xenaliya</a:t>
            </a:r>
            <a:r>
              <a:rPr lang="en" altLang="zh-CN" sz="1500"/>
              <a:t> (XLYA), a non-dividend-paying technology stock. The stock’s spot price per share, </a:t>
            </a:r>
            <a:r>
              <a:rPr lang="en" altLang="zh-CN" sz="1500" i="1"/>
              <a:t>S</a:t>
            </a:r>
            <a:r>
              <a:rPr lang="en" altLang="zh-CN" sz="1500"/>
              <a:t>0, is €85, and the risk-free rate is a constant 1% for all maturities. Ace has hedged the client transaction with a long six-month XLYA futures contract at a price </a:t>
            </a:r>
            <a:r>
              <a:rPr lang="en" altLang="zh-CN" sz="1500" i="1"/>
              <a:t>f</a:t>
            </a:r>
            <a:r>
              <a:rPr lang="en" altLang="zh-CN" sz="1500"/>
              <a:t>0(</a:t>
            </a:r>
            <a:r>
              <a:rPr lang="en" altLang="zh-CN" sz="1500" i="1"/>
              <a:t>T</a:t>
            </a:r>
            <a:r>
              <a:rPr lang="en" altLang="zh-CN" sz="1500"/>
              <a:t>) of €85.42 and posted initial margin of €1,000. Three months after the forward and futures contracts are initiated, XYLA announces a strategic partnership with a major global technology firm, and its spot share price jumps €15 on the day’s trading to close at €123. Which of the following statements best characterizes the impact of the day’s trading on the MTM value of the forward versus the futures contract? </a:t>
            </a:r>
          </a:p>
          <a:p>
            <a:r>
              <a:rPr lang="en" altLang="zh-CN" sz="1500" b="1"/>
              <a:t>A. Ace’s client realizes an MTM gain of approximately €1,500 (= €15 × 100) on its margin account, which Ace must deposit at the end of the day to cover its margin call. </a:t>
            </a:r>
          </a:p>
          <a:p>
            <a:r>
              <a:rPr lang="en" altLang="zh-CN" sz="1500" b="1"/>
              <a:t>B. Ace’s client benefits from an MTM unrealized gain on its forward contract with Ace, and Ace has a corresponding MTM gain of approximately €1,500 (= €15 × 100) deposited in its margin account by the exchange. </a:t>
            </a:r>
          </a:p>
          <a:p>
            <a:r>
              <a:rPr lang="en" altLang="zh-CN" sz="1500" b="1"/>
              <a:t>C. Because Ace has entered a hedge of its client’s long forward position on XLYA by executing a futures contract with otherwise identical terms, the two contract MTM values exactly offset one another and no cash is exchanged on either transaction. </a:t>
            </a:r>
          </a:p>
          <a:p>
            <a:endParaRPr lang="en" altLang="zh-CN" sz="1500"/>
          </a:p>
          <a:p>
            <a:endParaRPr lang="en" altLang="zh-CN" sz="150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6366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38DE0D-E040-6744-9FDD-23739C68952C}"/>
              </a:ext>
            </a:extLst>
          </p:cNvPr>
          <p:cNvSpPr>
            <a:spLocks noGrp="1"/>
          </p:cNvSpPr>
          <p:nvPr>
            <p:ph type="title"/>
          </p:nvPr>
        </p:nvSpPr>
        <p:spPr>
          <a:xfrm>
            <a:off x="1024128" y="585216"/>
            <a:ext cx="6066818" cy="1499616"/>
          </a:xfrm>
        </p:spPr>
        <p:txBody>
          <a:bodyPr>
            <a:normAutofit/>
          </a:bodyPr>
          <a:lstStyle/>
          <a:p>
            <a:r>
              <a:rPr lang="en-US" altLang="zh-CN" sz="4000" dirty="0"/>
              <a:t>Forward Contracts</a:t>
            </a:r>
            <a:br>
              <a:rPr lang="en-US" altLang="zh-CN" sz="4000" dirty="0"/>
            </a:br>
            <a:r>
              <a:rPr lang="en-US" altLang="zh-CN" sz="4000" dirty="0"/>
              <a:t>example</a:t>
            </a:r>
            <a:endParaRPr kumimoji="1" lang="zh-CN" altLang="en-US" sz="4000" dirty="0"/>
          </a:p>
        </p:txBody>
      </p:sp>
      <p:sp>
        <p:nvSpPr>
          <p:cNvPr id="3" name="内容占位符 2">
            <a:extLst>
              <a:ext uri="{FF2B5EF4-FFF2-40B4-BE49-F238E27FC236}">
                <a16:creationId xmlns:a16="http://schemas.microsoft.com/office/drawing/2014/main" id="{9FA3EF9A-AC8B-9143-B27C-73A5626F7694}"/>
              </a:ext>
            </a:extLst>
          </p:cNvPr>
          <p:cNvSpPr>
            <a:spLocks noGrp="1"/>
          </p:cNvSpPr>
          <p:nvPr>
            <p:ph idx="1"/>
          </p:nvPr>
        </p:nvSpPr>
        <p:spPr>
          <a:xfrm>
            <a:off x="1024128" y="2286000"/>
            <a:ext cx="6066818" cy="4023360"/>
          </a:xfrm>
        </p:spPr>
        <p:txBody>
          <a:bodyPr>
            <a:normAutofit/>
          </a:bodyPr>
          <a:lstStyle/>
          <a:p>
            <a:r>
              <a:rPr lang="en" altLang="zh-CN" b="1" dirty="0"/>
              <a:t>Forward Gold Purchase </a:t>
            </a:r>
            <a:endParaRPr lang="en" altLang="zh-CN" dirty="0"/>
          </a:p>
          <a:p>
            <a:r>
              <a:rPr lang="en" altLang="zh-CN" dirty="0"/>
              <a:t>An investor, </a:t>
            </a:r>
            <a:r>
              <a:rPr lang="en" altLang="zh-CN" dirty="0" err="1"/>
              <a:t>Procam</a:t>
            </a:r>
            <a:r>
              <a:rPr lang="en" altLang="zh-CN" dirty="0"/>
              <a:t> Investments, enters a cash-settled forward contract with a financial intermediary to buy 100 ounces of gold at a forward price, F0(T), of $1,792.13 per ounce in three months. </a:t>
            </a:r>
          </a:p>
          <a:p>
            <a:r>
              <a:rPr lang="en" altLang="zh-CN" b="1" dirty="0"/>
              <a:t>Today’s spot gold price (</a:t>
            </a:r>
            <a:r>
              <a:rPr lang="en" altLang="zh-CN" b="1" i="1" dirty="0"/>
              <a:t>S</a:t>
            </a:r>
            <a:r>
              <a:rPr lang="en" altLang="zh-CN" b="1" dirty="0"/>
              <a:t>0) is $1,770 per ounce. </a:t>
            </a:r>
          </a:p>
          <a:p>
            <a:r>
              <a:rPr lang="en" altLang="zh-CN" b="1" dirty="0"/>
              <a:t>At contract maturity, the gold price (</a:t>
            </a:r>
            <a:r>
              <a:rPr lang="en" altLang="zh-CN" b="1" i="1" dirty="0"/>
              <a:t>ST</a:t>
            </a:r>
            <a:r>
              <a:rPr lang="en" altLang="zh-CN" b="1" dirty="0"/>
              <a:t>) is $1,780.50 per ounce. </a:t>
            </a:r>
          </a:p>
          <a:p>
            <a:endParaRPr kumimoji="1" lang="zh-CN" altLang="en-US" dirty="0"/>
          </a:p>
        </p:txBody>
      </p:sp>
      <p:pic>
        <p:nvPicPr>
          <p:cNvPr id="5" name="Picture 4" descr="Rows of gold and silver bars">
            <a:extLst>
              <a:ext uri="{FF2B5EF4-FFF2-40B4-BE49-F238E27FC236}">
                <a16:creationId xmlns:a16="http://schemas.microsoft.com/office/drawing/2014/main" id="{2D99DA12-07EF-1BAE-CDCA-54E42066CE3C}"/>
              </a:ext>
            </a:extLst>
          </p:cNvPr>
          <p:cNvPicPr>
            <a:picLocks noChangeAspect="1"/>
          </p:cNvPicPr>
          <p:nvPr/>
        </p:nvPicPr>
        <p:blipFill rotWithShape="1">
          <a:blip r:embed="rId2"/>
          <a:srcRect l="27986" r="21273"/>
          <a:stretch/>
        </p:blipFill>
        <p:spPr>
          <a:xfrm>
            <a:off x="7552266" y="10"/>
            <a:ext cx="4639733" cy="6857990"/>
          </a:xfrm>
          <a:prstGeom prst="rect">
            <a:avLst/>
          </a:prstGeom>
        </p:spPr>
      </p:pic>
    </p:spTree>
    <p:extLst>
      <p:ext uri="{BB962C8B-B14F-4D97-AF65-F5344CB8AC3E}">
        <p14:creationId xmlns:p14="http://schemas.microsoft.com/office/powerpoint/2010/main" val="38059793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CDB53-FD1F-4E47-9B1C-2B4E5B819D02}"/>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graphicFrame>
        <p:nvGraphicFramePr>
          <p:cNvPr id="7" name="Content Placeholder 2">
            <a:extLst>
              <a:ext uri="{FF2B5EF4-FFF2-40B4-BE49-F238E27FC236}">
                <a16:creationId xmlns:a16="http://schemas.microsoft.com/office/drawing/2014/main" id="{51E5B1D3-D3F2-C2CD-8476-5C3FCC4B1DE5}"/>
              </a:ext>
            </a:extLst>
          </p:cNvPr>
          <p:cNvGraphicFramePr>
            <a:graphicFrameLocks noGrp="1"/>
          </p:cNvGraphicFramePr>
          <p:nvPr>
            <p:ph idx="1"/>
            <p:extLst>
              <p:ext uri="{D42A27DB-BD31-4B8C-83A1-F6EECF244321}">
                <p14:modId xmlns:p14="http://schemas.microsoft.com/office/powerpoint/2010/main" val="294930613"/>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43542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0E88-B2C9-4AD0-B2A8-82FA67572EC6}"/>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graphicFrame>
        <p:nvGraphicFramePr>
          <p:cNvPr id="4" name="Table 3">
            <a:extLst>
              <a:ext uri="{FF2B5EF4-FFF2-40B4-BE49-F238E27FC236}">
                <a16:creationId xmlns:a16="http://schemas.microsoft.com/office/drawing/2014/main" id="{938B5B94-8A61-4D5A-8B0D-ED29E6B24017}"/>
              </a:ext>
            </a:extLst>
          </p:cNvPr>
          <p:cNvGraphicFramePr>
            <a:graphicFrameLocks noGrp="1"/>
          </p:cNvGraphicFramePr>
          <p:nvPr>
            <p:extLst>
              <p:ext uri="{D42A27DB-BD31-4B8C-83A1-F6EECF244321}">
                <p14:modId xmlns:p14="http://schemas.microsoft.com/office/powerpoint/2010/main" val="1886431849"/>
              </p:ext>
            </p:extLst>
          </p:nvPr>
        </p:nvGraphicFramePr>
        <p:xfrm>
          <a:off x="1024127" y="2286000"/>
          <a:ext cx="2869000" cy="2889891"/>
        </p:xfrm>
        <a:graphic>
          <a:graphicData uri="http://schemas.openxmlformats.org/drawingml/2006/table">
            <a:tbl>
              <a:tblPr firstRow="1" bandRow="1">
                <a:tableStyleId>{5C22544A-7EE6-4342-B048-85BDC9FD1C3A}</a:tableStyleId>
              </a:tblPr>
              <a:tblGrid>
                <a:gridCol w="1434500">
                  <a:extLst>
                    <a:ext uri="{9D8B030D-6E8A-4147-A177-3AD203B41FA5}">
                      <a16:colId xmlns:a16="http://schemas.microsoft.com/office/drawing/2014/main" val="1589181874"/>
                    </a:ext>
                  </a:extLst>
                </a:gridCol>
                <a:gridCol w="1434500">
                  <a:extLst>
                    <a:ext uri="{9D8B030D-6E8A-4147-A177-3AD203B41FA5}">
                      <a16:colId xmlns:a16="http://schemas.microsoft.com/office/drawing/2014/main" val="1736398216"/>
                    </a:ext>
                  </a:extLst>
                </a:gridCol>
              </a:tblGrid>
              <a:tr h="1055436">
                <a:tc>
                  <a:txBody>
                    <a:bodyPr/>
                    <a:lstStyle/>
                    <a:p>
                      <a:r>
                        <a:rPr lang="en-US" dirty="0"/>
                        <a:t>Years to maturity</a:t>
                      </a:r>
                    </a:p>
                  </a:txBody>
                  <a:tcPr/>
                </a:tc>
                <a:tc>
                  <a:txBody>
                    <a:bodyPr/>
                    <a:lstStyle/>
                    <a:p>
                      <a:r>
                        <a:rPr lang="en-US" dirty="0"/>
                        <a:t>Zero rate</a:t>
                      </a:r>
                    </a:p>
                  </a:txBody>
                  <a:tcPr/>
                </a:tc>
                <a:extLst>
                  <a:ext uri="{0D108BD9-81ED-4DB2-BD59-A6C34878D82A}">
                    <a16:rowId xmlns:a16="http://schemas.microsoft.com/office/drawing/2014/main" val="3861196817"/>
                  </a:ext>
                </a:extLst>
              </a:tr>
              <a:tr h="611485">
                <a:tc>
                  <a:txBody>
                    <a:bodyPr/>
                    <a:lstStyle/>
                    <a:p>
                      <a:r>
                        <a:rPr lang="en-US" dirty="0"/>
                        <a:t>1</a:t>
                      </a:r>
                    </a:p>
                  </a:txBody>
                  <a:tcPr/>
                </a:tc>
                <a:tc>
                  <a:txBody>
                    <a:bodyPr/>
                    <a:lstStyle/>
                    <a:p>
                      <a:r>
                        <a:rPr lang="en-US" dirty="0"/>
                        <a:t>2.3960%</a:t>
                      </a:r>
                    </a:p>
                  </a:txBody>
                  <a:tcPr/>
                </a:tc>
                <a:extLst>
                  <a:ext uri="{0D108BD9-81ED-4DB2-BD59-A6C34878D82A}">
                    <a16:rowId xmlns:a16="http://schemas.microsoft.com/office/drawing/2014/main" val="712346980"/>
                  </a:ext>
                </a:extLst>
              </a:tr>
              <a:tr h="611485">
                <a:tc>
                  <a:txBody>
                    <a:bodyPr/>
                    <a:lstStyle/>
                    <a:p>
                      <a:r>
                        <a:rPr lang="en-US" dirty="0"/>
                        <a:t>2</a:t>
                      </a:r>
                    </a:p>
                  </a:txBody>
                  <a:tcPr/>
                </a:tc>
                <a:tc>
                  <a:txBody>
                    <a:bodyPr/>
                    <a:lstStyle/>
                    <a:p>
                      <a:r>
                        <a:rPr lang="en-US" dirty="0"/>
                        <a:t>3.4197%</a:t>
                      </a:r>
                    </a:p>
                  </a:txBody>
                  <a:tcPr/>
                </a:tc>
                <a:extLst>
                  <a:ext uri="{0D108BD9-81ED-4DB2-BD59-A6C34878D82A}">
                    <a16:rowId xmlns:a16="http://schemas.microsoft.com/office/drawing/2014/main" val="4200193462"/>
                  </a:ext>
                </a:extLst>
              </a:tr>
              <a:tr h="611485">
                <a:tc>
                  <a:txBody>
                    <a:bodyPr/>
                    <a:lstStyle/>
                    <a:p>
                      <a:r>
                        <a:rPr lang="en-US" dirty="0"/>
                        <a:t>3</a:t>
                      </a:r>
                    </a:p>
                  </a:txBody>
                  <a:tcPr/>
                </a:tc>
                <a:tc>
                  <a:txBody>
                    <a:bodyPr/>
                    <a:lstStyle/>
                    <a:p>
                      <a:r>
                        <a:rPr lang="en-US" dirty="0"/>
                        <a:t>4.0005%</a:t>
                      </a:r>
                    </a:p>
                  </a:txBody>
                  <a:tcPr/>
                </a:tc>
                <a:extLst>
                  <a:ext uri="{0D108BD9-81ED-4DB2-BD59-A6C34878D82A}">
                    <a16:rowId xmlns:a16="http://schemas.microsoft.com/office/drawing/2014/main" val="3083236496"/>
                  </a:ext>
                </a:extLst>
              </a:tr>
            </a:tbl>
          </a:graphicData>
        </a:graphic>
      </p:graphicFrame>
      <p:graphicFrame>
        <p:nvGraphicFramePr>
          <p:cNvPr id="6" name="Table 5">
            <a:extLst>
              <a:ext uri="{FF2B5EF4-FFF2-40B4-BE49-F238E27FC236}">
                <a16:creationId xmlns:a16="http://schemas.microsoft.com/office/drawing/2014/main" id="{FBB77128-A48F-4B05-80F2-688F62890839}"/>
              </a:ext>
            </a:extLst>
          </p:cNvPr>
          <p:cNvGraphicFramePr>
            <a:graphicFrameLocks noGrp="1"/>
          </p:cNvGraphicFramePr>
          <p:nvPr>
            <p:extLst>
              <p:ext uri="{D42A27DB-BD31-4B8C-83A1-F6EECF244321}">
                <p14:modId xmlns:p14="http://schemas.microsoft.com/office/powerpoint/2010/main" val="4028170545"/>
              </p:ext>
            </p:extLst>
          </p:nvPr>
        </p:nvGraphicFramePr>
        <p:xfrm>
          <a:off x="4103996" y="2286000"/>
          <a:ext cx="6729863" cy="2889891"/>
        </p:xfrm>
        <a:graphic>
          <a:graphicData uri="http://schemas.openxmlformats.org/drawingml/2006/table">
            <a:tbl>
              <a:tblPr firstRow="1" bandRow="1">
                <a:tableStyleId>{5C22544A-7EE6-4342-B048-85BDC9FD1C3A}</a:tableStyleId>
              </a:tblPr>
              <a:tblGrid>
                <a:gridCol w="6729863">
                  <a:extLst>
                    <a:ext uri="{9D8B030D-6E8A-4147-A177-3AD203B41FA5}">
                      <a16:colId xmlns:a16="http://schemas.microsoft.com/office/drawing/2014/main" val="3362744181"/>
                    </a:ext>
                  </a:extLst>
                </a:gridCol>
              </a:tblGrid>
              <a:tr h="512451">
                <a:tc>
                  <a:txBody>
                    <a:bodyPr/>
                    <a:lstStyle/>
                    <a:p>
                      <a:r>
                        <a:rPr lang="en-US" baseline="0" dirty="0"/>
                        <a:t>IFR</a:t>
                      </a:r>
                      <a:r>
                        <a:rPr lang="en-US" baseline="-25000" dirty="0"/>
                        <a:t>0,1</a:t>
                      </a:r>
                      <a:r>
                        <a:rPr lang="en-US" baseline="0" dirty="0"/>
                        <a:t>=2.3960%</a:t>
                      </a:r>
                    </a:p>
                  </a:txBody>
                  <a:tcPr/>
                </a:tc>
                <a:extLst>
                  <a:ext uri="{0D108BD9-81ED-4DB2-BD59-A6C34878D82A}">
                    <a16:rowId xmlns:a16="http://schemas.microsoft.com/office/drawing/2014/main" val="1794700830"/>
                  </a:ext>
                </a:extLst>
              </a:tr>
              <a:tr h="212500">
                <a:tc>
                  <a:txBody>
                    <a:bodyPr/>
                    <a:lstStyle/>
                    <a:p>
                      <a:r>
                        <a:rPr lang="en-US" dirty="0"/>
                        <a:t>IFR</a:t>
                      </a:r>
                      <a:r>
                        <a:rPr lang="en-US" baseline="-25000" dirty="0"/>
                        <a:t>1,1</a:t>
                      </a:r>
                    </a:p>
                    <a:p>
                      <a:r>
                        <a:rPr lang="en-US" dirty="0"/>
                        <a:t>(1+2.3960%)*(1+IFR</a:t>
                      </a:r>
                      <a:r>
                        <a:rPr lang="en-US" baseline="-25000" dirty="0"/>
                        <a:t>1,1</a:t>
                      </a:r>
                      <a:r>
                        <a:rPr lang="en-US" dirty="0"/>
                        <a:t>)=(1+3.4197%)</a:t>
                      </a:r>
                      <a:r>
                        <a:rPr lang="en-US" baseline="30000" dirty="0"/>
                        <a:t>2</a:t>
                      </a:r>
                    </a:p>
                    <a:p>
                      <a:r>
                        <a:rPr lang="en-US" baseline="0" dirty="0"/>
                        <a:t>IFR</a:t>
                      </a:r>
                      <a:r>
                        <a:rPr lang="en-US" baseline="-25000" dirty="0"/>
                        <a:t>1,1</a:t>
                      </a:r>
                      <a:r>
                        <a:rPr lang="en-US" baseline="0" dirty="0"/>
                        <a:t>=4.4536%</a:t>
                      </a:r>
                    </a:p>
                    <a:p>
                      <a:endParaRPr lang="en-US" baseline="0" dirty="0"/>
                    </a:p>
                  </a:txBody>
                  <a:tcPr/>
                </a:tc>
                <a:extLst>
                  <a:ext uri="{0D108BD9-81ED-4DB2-BD59-A6C34878D82A}">
                    <a16:rowId xmlns:a16="http://schemas.microsoft.com/office/drawing/2014/main" val="4118123316"/>
                  </a:ext>
                </a:extLst>
              </a:tr>
              <a:tr h="1188720">
                <a:tc>
                  <a:txBody>
                    <a:bodyPr/>
                    <a:lstStyle/>
                    <a:p>
                      <a:r>
                        <a:rPr lang="en-US" dirty="0"/>
                        <a:t>IFR</a:t>
                      </a:r>
                      <a:r>
                        <a:rPr lang="en-US" baseline="-25000" dirty="0"/>
                        <a:t>2,1</a:t>
                      </a:r>
                    </a:p>
                    <a:p>
                      <a:r>
                        <a:rPr lang="en-US" dirty="0"/>
                        <a:t>(1+3.4197%)</a:t>
                      </a:r>
                      <a:r>
                        <a:rPr lang="en-US" baseline="30000" dirty="0"/>
                        <a:t>2</a:t>
                      </a:r>
                      <a:r>
                        <a:rPr lang="en-US" dirty="0"/>
                        <a:t>*(1+IFR</a:t>
                      </a:r>
                      <a:r>
                        <a:rPr lang="en-US" baseline="-25000" dirty="0"/>
                        <a:t>2,1</a:t>
                      </a:r>
                      <a:r>
                        <a:rPr lang="en-US" dirty="0"/>
                        <a:t>)=(1+4.0005%)</a:t>
                      </a:r>
                      <a:r>
                        <a:rPr lang="en-US" baseline="30000" dirty="0"/>
                        <a:t>3</a:t>
                      </a:r>
                    </a:p>
                    <a:p>
                      <a:r>
                        <a:rPr lang="en-US" baseline="0" dirty="0"/>
                        <a:t>IFR</a:t>
                      </a:r>
                      <a:r>
                        <a:rPr lang="en-US" baseline="-25000" dirty="0"/>
                        <a:t>2,1</a:t>
                      </a:r>
                      <a:r>
                        <a:rPr lang="en-US" baseline="0" dirty="0"/>
                        <a:t>=5.1719%</a:t>
                      </a:r>
                    </a:p>
                    <a:p>
                      <a:endParaRPr lang="en-US" dirty="0"/>
                    </a:p>
                  </a:txBody>
                  <a:tcPr/>
                </a:tc>
                <a:extLst>
                  <a:ext uri="{0D108BD9-81ED-4DB2-BD59-A6C34878D82A}">
                    <a16:rowId xmlns:a16="http://schemas.microsoft.com/office/drawing/2014/main" val="1799545078"/>
                  </a:ext>
                </a:extLst>
              </a:tr>
            </a:tbl>
          </a:graphicData>
        </a:graphic>
      </p:graphicFrame>
    </p:spTree>
    <p:extLst>
      <p:ext uri="{BB962C8B-B14F-4D97-AF65-F5344CB8AC3E}">
        <p14:creationId xmlns:p14="http://schemas.microsoft.com/office/powerpoint/2010/main" val="2145841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FB16F-586D-456E-AD2D-4E411241A6A2}"/>
              </a:ext>
            </a:extLst>
          </p:cNvPr>
          <p:cNvSpPr>
            <a:spLocks noGrp="1"/>
          </p:cNvSpPr>
          <p:nvPr>
            <p:ph type="title"/>
          </p:nvPr>
        </p:nvSpPr>
        <p:spPr>
          <a:xfrm>
            <a:off x="1024128" y="585216"/>
            <a:ext cx="8018272" cy="1499616"/>
          </a:xfrm>
        </p:spPr>
        <p:txBody>
          <a:bodyPr>
            <a:normAutofit/>
          </a:bodyPr>
          <a:lstStyle/>
          <a:p>
            <a:r>
              <a:rPr lang="en-US" sz="4000" dirty="0"/>
              <a:t>Pricing and valuation of swap</a:t>
            </a:r>
            <a:br>
              <a:rPr lang="en-US" sz="4000" dirty="0"/>
            </a:br>
            <a:r>
              <a:rPr lang="en-US" sz="3600" dirty="0"/>
              <a:t>pricing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340CAF-D27E-4495-8925-042093EE4E3C}"/>
                  </a:ext>
                </a:extLst>
              </p:cNvPr>
              <p:cNvSpPr>
                <a:spLocks noGrp="1"/>
              </p:cNvSpPr>
              <p:nvPr>
                <p:ph idx="1"/>
              </p:nvPr>
            </p:nvSpPr>
            <p:spPr>
              <a:xfrm>
                <a:off x="1024128" y="2286000"/>
                <a:ext cx="8018271" cy="4023360"/>
              </a:xfrm>
            </p:spPr>
            <p:txBody>
              <a:bodyPr>
                <a:normAutofit/>
              </a:bodyPr>
              <a:lstStyle/>
              <a:p>
                <a:r>
                  <a:rPr lang="en-US" sz="1700" dirty="0">
                    <a:latin typeface="Trebuchet MS" panose="020B0603020202020204" pitchFamily="34" charset="0"/>
                  </a:rPr>
                  <a:t>∑ PV OF FLOATING = ∑ PV OF FIXED</a:t>
                </a:r>
              </a:p>
              <a:p>
                <a14:m>
                  <m:oMath xmlns:m="http://schemas.openxmlformats.org/officeDocument/2006/math">
                    <m:f>
                      <m:fPr>
                        <m:ctrlPr>
                          <a:rPr lang="en-US" sz="170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0,1</m:t>
                        </m:r>
                      </m:num>
                      <m:den>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1</m:t>
                        </m:r>
                        <m:r>
                          <a:rPr lang="en-US" sz="1700" b="0" i="1" smtClean="0">
                            <a:latin typeface="Cambria Math" panose="02040503050406030204" pitchFamily="18" charset="0"/>
                          </a:rPr>
                          <m:t>)</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1,1</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2</m:t>
                            </m:r>
                          </m:e>
                        </m:d>
                        <m:r>
                          <a:rPr lang="en-US" sz="1700" b="0" i="1" baseline="30000" smtClean="0">
                            <a:latin typeface="Cambria Math" panose="02040503050406030204" pitchFamily="18" charset="0"/>
                          </a:rPr>
                          <m:t>2</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𝐼𝐹𝑅</m:t>
                        </m:r>
                        <m:r>
                          <a:rPr lang="en-US" sz="1700" b="0" i="1" baseline="-25000" smtClean="0">
                            <a:latin typeface="Cambria Math" panose="02040503050406030204" pitchFamily="18" charset="0"/>
                          </a:rPr>
                          <m:t>2,1</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3</m:t>
                            </m:r>
                          </m:e>
                        </m:d>
                        <m:r>
                          <a:rPr lang="en-US" sz="1700" b="0" i="1" baseline="30000" smtClean="0">
                            <a:latin typeface="Cambria Math" panose="02040503050406030204" pitchFamily="18" charset="0"/>
                          </a:rPr>
                          <m:t>3</m:t>
                        </m:r>
                      </m:den>
                    </m:f>
                    <m:r>
                      <a:rPr lang="en-US" sz="1700" b="0" i="1" smtClean="0">
                        <a:latin typeface="Cambria Math" panose="02040503050406030204" pitchFamily="18" charset="0"/>
                      </a:rPr>
                      <m:t>= </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1</m:t>
                        </m:r>
                        <m:r>
                          <a:rPr lang="en-US" sz="1700" b="0" i="1" smtClean="0">
                            <a:latin typeface="Cambria Math" panose="02040503050406030204" pitchFamily="18" charset="0"/>
                          </a:rPr>
                          <m:t>)</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2</m:t>
                            </m:r>
                          </m:e>
                        </m:d>
                        <m:r>
                          <a:rPr lang="en-US" sz="1700" b="0" i="1" baseline="30000" smtClean="0">
                            <a:latin typeface="Cambria Math" panose="02040503050406030204" pitchFamily="18" charset="0"/>
                          </a:rPr>
                          <m:t>2</m:t>
                        </m:r>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𝑆𝑊𝐴𝑃</m:t>
                        </m:r>
                        <m:r>
                          <a:rPr lang="en-US" sz="1700" b="0" i="1" smtClean="0">
                            <a:latin typeface="Cambria Math" panose="02040503050406030204" pitchFamily="18" charset="0"/>
                          </a:rPr>
                          <m:t> </m:t>
                        </m:r>
                        <m:r>
                          <a:rPr lang="en-US" sz="1700" b="0" i="1" smtClean="0">
                            <a:latin typeface="Cambria Math" panose="02040503050406030204" pitchFamily="18" charset="0"/>
                          </a:rPr>
                          <m:t>𝑅𝐴𝑇𝐸</m:t>
                        </m:r>
                      </m:num>
                      <m:den>
                        <m:d>
                          <m:dPr>
                            <m:ctrlPr>
                              <a:rPr lang="en-US" sz="1700" b="0" i="1" smtClean="0">
                                <a:latin typeface="Cambria Math" panose="02040503050406030204" pitchFamily="18" charset="0"/>
                              </a:rPr>
                            </m:ctrlPr>
                          </m:dPr>
                          <m:e>
                            <m:r>
                              <a:rPr lang="en-US" sz="1700" b="0" i="1" smtClean="0">
                                <a:latin typeface="Cambria Math" panose="02040503050406030204" pitchFamily="18" charset="0"/>
                              </a:rPr>
                              <m:t>1+</m:t>
                            </m:r>
                            <m:r>
                              <a:rPr lang="en-US" sz="1700" b="0" i="1" smtClean="0">
                                <a:latin typeface="Cambria Math" panose="02040503050406030204" pitchFamily="18" charset="0"/>
                              </a:rPr>
                              <m:t>𝑍</m:t>
                            </m:r>
                            <m:r>
                              <a:rPr lang="en-US" sz="1700" b="0" i="1" baseline="-25000" smtClean="0">
                                <a:latin typeface="Cambria Math" panose="02040503050406030204" pitchFamily="18" charset="0"/>
                              </a:rPr>
                              <m:t>3</m:t>
                            </m:r>
                          </m:e>
                        </m:d>
                        <m:r>
                          <a:rPr lang="en-US" sz="1700" b="0" i="1" baseline="30000" smtClean="0">
                            <a:latin typeface="Cambria Math" panose="02040503050406030204" pitchFamily="18" charset="0"/>
                          </a:rPr>
                          <m:t>3</m:t>
                        </m:r>
                      </m:den>
                    </m:f>
                  </m:oMath>
                </a14:m>
                <a:endParaRPr lang="en-US" sz="1700" dirty="0"/>
              </a:p>
              <a:p>
                <a:r>
                  <a:rPr lang="en-US" sz="1700" dirty="0"/>
                  <a:t>Swap rate=3.9641%</a:t>
                </a:r>
              </a:p>
              <a:p>
                <a:r>
                  <a:rPr lang="en-US" sz="1700" dirty="0"/>
                  <a:t>The three-year swap rate of 3.9641% may be interpreted as a </a:t>
                </a:r>
                <a:r>
                  <a:rPr lang="en-US" sz="1700" dirty="0">
                    <a:solidFill>
                      <a:srgbClr val="FF0000"/>
                    </a:solidFill>
                  </a:rPr>
                  <a:t>multiperiod breakeven rate </a:t>
                </a:r>
                <a:r>
                  <a:rPr lang="en-US" sz="1700" dirty="0"/>
                  <a:t>at which an investor would be </a:t>
                </a:r>
                <a:r>
                  <a:rPr lang="en-US" sz="1700" dirty="0">
                    <a:solidFill>
                      <a:srgbClr val="FF0000"/>
                    </a:solidFill>
                  </a:rPr>
                  <a:t>indifferent</a:t>
                </a:r>
                <a:r>
                  <a:rPr lang="en-US" sz="1700" dirty="0"/>
                  <a:t> to</a:t>
                </a:r>
              </a:p>
              <a:p>
                <a:r>
                  <a:rPr lang="en-US" sz="1700" dirty="0"/>
                  <a:t>■ </a:t>
                </a:r>
                <a:r>
                  <a:rPr lang="en-US" sz="1700" i="1" dirty="0"/>
                  <a:t>paying </a:t>
                </a:r>
                <a:r>
                  <a:rPr lang="en-US" sz="1700" dirty="0"/>
                  <a:t>the fixed swap rate and </a:t>
                </a:r>
                <a:r>
                  <a:rPr lang="en-US" sz="1700" i="1" dirty="0"/>
                  <a:t>receiving </a:t>
                </a:r>
                <a:r>
                  <a:rPr lang="en-US" sz="1700" dirty="0"/>
                  <a:t>the respective forward rates or</a:t>
                </a:r>
              </a:p>
              <a:p>
                <a:r>
                  <a:rPr lang="en-US" sz="1700" dirty="0"/>
                  <a:t>■ </a:t>
                </a:r>
                <a:r>
                  <a:rPr lang="en-US" sz="1700" i="1" dirty="0"/>
                  <a:t>receiving </a:t>
                </a:r>
                <a:r>
                  <a:rPr lang="en-US" sz="1700" dirty="0"/>
                  <a:t>the fixed swap rate and </a:t>
                </a:r>
                <a:r>
                  <a:rPr lang="en-US" sz="1700" i="1" dirty="0"/>
                  <a:t>paying </a:t>
                </a:r>
                <a:r>
                  <a:rPr lang="en-US" sz="1700" dirty="0"/>
                  <a:t>the respective forward rates.</a:t>
                </a:r>
              </a:p>
              <a:p>
                <a:r>
                  <a:rPr lang="en-US" sz="1700" dirty="0"/>
                  <a:t>We may think of the fixed swap rate as an </a:t>
                </a:r>
                <a:r>
                  <a:rPr lang="en-US" sz="1700" dirty="0">
                    <a:solidFill>
                      <a:srgbClr val="FF0000"/>
                    </a:solidFill>
                  </a:rPr>
                  <a:t>internal rate of return on the implied forward rates</a:t>
                </a:r>
                <a:r>
                  <a:rPr lang="en-US" sz="1700" dirty="0"/>
                  <a:t> through the maturity of the swap as of t = 0.</a:t>
                </a:r>
              </a:p>
              <a:p>
                <a:r>
                  <a:rPr lang="en-US" sz="1700" dirty="0"/>
                  <a:t> </a:t>
                </a:r>
              </a:p>
            </p:txBody>
          </p:sp>
        </mc:Choice>
        <mc:Fallback xmlns="">
          <p:sp>
            <p:nvSpPr>
              <p:cNvPr id="3" name="Content Placeholder 2">
                <a:extLst>
                  <a:ext uri="{FF2B5EF4-FFF2-40B4-BE49-F238E27FC236}">
                    <a16:creationId xmlns:a16="http://schemas.microsoft.com/office/drawing/2014/main" id="{DC340CAF-D27E-4495-8925-042093EE4E3C}"/>
                  </a:ext>
                </a:extLst>
              </p:cNvPr>
              <p:cNvSpPr>
                <a:spLocks noGrp="1" noRot="1" noChangeAspect="1" noMove="1" noResize="1" noEditPoints="1" noAdjustHandles="1" noChangeArrowheads="1" noChangeShapeType="1" noTextEdit="1"/>
              </p:cNvSpPr>
              <p:nvPr>
                <p:ph idx="1"/>
              </p:nvPr>
            </p:nvSpPr>
            <p:spPr>
              <a:xfrm>
                <a:off x="1024128" y="2286000"/>
                <a:ext cx="8018271" cy="4023360"/>
              </a:xfrm>
              <a:blipFill>
                <a:blip r:embed="rId2"/>
                <a:stretch>
                  <a:fillRect t="-1061" r="-1141"/>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21348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5EECE-345E-442F-A673-695DFD367C6C}"/>
              </a:ext>
            </a:extLst>
          </p:cNvPr>
          <p:cNvSpPr>
            <a:spLocks noGrp="1"/>
          </p:cNvSpPr>
          <p:nvPr>
            <p:ph type="title"/>
          </p:nvPr>
        </p:nvSpPr>
        <p:spPr/>
        <p:txBody>
          <a:bodyPr>
            <a:normAutofit/>
          </a:bodyPr>
          <a:lstStyle/>
          <a:p>
            <a:r>
              <a:rPr lang="en-US" sz="4400" dirty="0"/>
              <a:t>Pricing and valuation of swap</a:t>
            </a:r>
            <a:br>
              <a:rPr lang="en-US" sz="4400" dirty="0"/>
            </a:br>
            <a:r>
              <a:rPr lang="en-US" sz="4000" dirty="0"/>
              <a:t>pricing</a:t>
            </a:r>
          </a:p>
        </p:txBody>
      </p:sp>
      <p:pic>
        <p:nvPicPr>
          <p:cNvPr id="15" name="Content Placeholder 14">
            <a:extLst>
              <a:ext uri="{FF2B5EF4-FFF2-40B4-BE49-F238E27FC236}">
                <a16:creationId xmlns:a16="http://schemas.microsoft.com/office/drawing/2014/main" id="{732C8F12-BB02-4DEB-A77F-4E9C44024130}"/>
              </a:ext>
            </a:extLst>
          </p:cNvPr>
          <p:cNvPicPr>
            <a:picLocks noGrp="1" noChangeAspect="1"/>
          </p:cNvPicPr>
          <p:nvPr>
            <p:ph idx="1"/>
          </p:nvPr>
        </p:nvPicPr>
        <p:blipFill>
          <a:blip r:embed="rId2"/>
          <a:stretch>
            <a:fillRect/>
          </a:stretch>
        </p:blipFill>
        <p:spPr>
          <a:xfrm>
            <a:off x="400381" y="2084832"/>
            <a:ext cx="5695619" cy="3041350"/>
          </a:xfrm>
        </p:spPr>
      </p:pic>
      <p:pic>
        <p:nvPicPr>
          <p:cNvPr id="17" name="Picture 16">
            <a:extLst>
              <a:ext uri="{FF2B5EF4-FFF2-40B4-BE49-F238E27FC236}">
                <a16:creationId xmlns:a16="http://schemas.microsoft.com/office/drawing/2014/main" id="{7CECC05D-B048-4D5F-B4A7-33D206904351}"/>
              </a:ext>
            </a:extLst>
          </p:cNvPr>
          <p:cNvPicPr>
            <a:picLocks noChangeAspect="1"/>
          </p:cNvPicPr>
          <p:nvPr/>
        </p:nvPicPr>
        <p:blipFill>
          <a:blip r:embed="rId3"/>
          <a:stretch>
            <a:fillRect/>
          </a:stretch>
        </p:blipFill>
        <p:spPr>
          <a:xfrm>
            <a:off x="6096000" y="2084832"/>
            <a:ext cx="5854884" cy="3041350"/>
          </a:xfrm>
          <a:prstGeom prst="rect">
            <a:avLst/>
          </a:prstGeom>
        </p:spPr>
      </p:pic>
    </p:spTree>
    <p:extLst>
      <p:ext uri="{BB962C8B-B14F-4D97-AF65-F5344CB8AC3E}">
        <p14:creationId xmlns:p14="http://schemas.microsoft.com/office/powerpoint/2010/main" val="8138590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16CBE-2382-48DA-9C98-92279BF6D3FB}"/>
              </a:ext>
            </a:extLst>
          </p:cNvPr>
          <p:cNvSpPr>
            <a:spLocks noGrp="1"/>
          </p:cNvSpPr>
          <p:nvPr>
            <p:ph type="title"/>
          </p:nvPr>
        </p:nvSpPr>
        <p:spPr>
          <a:xfrm>
            <a:off x="1024128" y="585216"/>
            <a:ext cx="9720072" cy="1499616"/>
          </a:xfrm>
        </p:spPr>
        <p:txBody>
          <a:bodyPr>
            <a:normAutofit/>
          </a:bodyPr>
          <a:lstStyle/>
          <a:p>
            <a:r>
              <a:rPr lang="en-US" sz="4400" dirty="0"/>
              <a:t>Pricing and valuation of swap</a:t>
            </a:r>
          </a:p>
        </p:txBody>
      </p:sp>
      <p:sp>
        <p:nvSpPr>
          <p:cNvPr id="3" name="Content Placeholder 2">
            <a:extLst>
              <a:ext uri="{FF2B5EF4-FFF2-40B4-BE49-F238E27FC236}">
                <a16:creationId xmlns:a16="http://schemas.microsoft.com/office/drawing/2014/main" id="{5DF2A8CB-979C-4E7E-A5B0-2489B34EEF59}"/>
              </a:ext>
            </a:extLst>
          </p:cNvPr>
          <p:cNvSpPr>
            <a:spLocks noGrp="1"/>
          </p:cNvSpPr>
          <p:nvPr>
            <p:ph idx="1"/>
          </p:nvPr>
        </p:nvSpPr>
        <p:spPr>
          <a:xfrm>
            <a:off x="1024128" y="2286000"/>
            <a:ext cx="4754880" cy="4023360"/>
          </a:xfrm>
        </p:spPr>
        <p:txBody>
          <a:bodyPr>
            <a:normAutofit/>
          </a:bodyPr>
          <a:lstStyle/>
          <a:p>
            <a:r>
              <a:rPr lang="en-US" sz="2000" dirty="0"/>
              <a:t>Derivative end users, such as issuers and investors, tend to use swaps more often than individual interest rate forward contracts for a number of reasons. For</a:t>
            </a:r>
            <a:r>
              <a:rPr lang="zh-CN" altLang="en-US" sz="2000" dirty="0"/>
              <a:t> </a:t>
            </a:r>
            <a:r>
              <a:rPr lang="en-US" sz="2000" dirty="0"/>
              <a:t>example, the ability to match cash flows of underlying assets or liabilities allows issuers to transform their exposure profile.</a:t>
            </a:r>
          </a:p>
          <a:p>
            <a:r>
              <a:rPr lang="en-US" sz="2000" dirty="0"/>
              <a:t>Under the swap arrangement, </a:t>
            </a:r>
            <a:r>
              <a:rPr lang="en-US" sz="2000" dirty="0" err="1"/>
              <a:t>Esterr</a:t>
            </a:r>
            <a:r>
              <a:rPr lang="en-US" sz="2000" dirty="0"/>
              <a:t> can fix its interest expense for the term loan and avoids the administrative burden of multiple forward contracts at different forward rates.</a:t>
            </a:r>
          </a:p>
          <a:p>
            <a:endParaRPr lang="en-US" sz="2000" dirty="0"/>
          </a:p>
        </p:txBody>
      </p:sp>
      <p:pic>
        <p:nvPicPr>
          <p:cNvPr id="5" name="Picture 4">
            <a:extLst>
              <a:ext uri="{FF2B5EF4-FFF2-40B4-BE49-F238E27FC236}">
                <a16:creationId xmlns:a16="http://schemas.microsoft.com/office/drawing/2014/main" id="{2D13F807-E2C6-46AA-8486-AADFAEEC1650}"/>
              </a:ext>
            </a:extLst>
          </p:cNvPr>
          <p:cNvPicPr>
            <a:picLocks noChangeAspect="1"/>
          </p:cNvPicPr>
          <p:nvPr/>
        </p:nvPicPr>
        <p:blipFill>
          <a:blip r:embed="rId2"/>
          <a:stretch>
            <a:fillRect/>
          </a:stretch>
        </p:blipFill>
        <p:spPr>
          <a:xfrm>
            <a:off x="7421618" y="2286000"/>
            <a:ext cx="2118885" cy="4023360"/>
          </a:xfrm>
          <a:prstGeom prst="rect">
            <a:avLst/>
          </a:prstGeom>
        </p:spPr>
      </p:pic>
    </p:spTree>
    <p:extLst>
      <p:ext uri="{BB962C8B-B14F-4D97-AF65-F5344CB8AC3E}">
        <p14:creationId xmlns:p14="http://schemas.microsoft.com/office/powerpoint/2010/main" val="32097395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D665A-325A-43B4-A835-B719321AA58D}"/>
              </a:ext>
            </a:extLst>
          </p:cNvPr>
          <p:cNvSpPr>
            <a:spLocks noGrp="1"/>
          </p:cNvSpPr>
          <p:nvPr>
            <p:ph type="title"/>
          </p:nvPr>
        </p:nvSpPr>
        <p:spPr>
          <a:xfrm>
            <a:off x="1024128" y="585216"/>
            <a:ext cx="6066818" cy="1499616"/>
          </a:xfrm>
        </p:spPr>
        <p:txBody>
          <a:bodyPr>
            <a:normAutofit/>
          </a:bodyPr>
          <a:lstStyle/>
          <a:p>
            <a:r>
              <a:rPr lang="en-US" sz="4000" dirty="0"/>
              <a:t>Pricing and valuation of swap</a:t>
            </a:r>
          </a:p>
        </p:txBody>
      </p:sp>
      <p:sp>
        <p:nvSpPr>
          <p:cNvPr id="3" name="Content Placeholder 2">
            <a:extLst>
              <a:ext uri="{FF2B5EF4-FFF2-40B4-BE49-F238E27FC236}">
                <a16:creationId xmlns:a16="http://schemas.microsoft.com/office/drawing/2014/main" id="{E222AE00-337B-4B30-A9F5-9312B3AC09F3}"/>
              </a:ext>
            </a:extLst>
          </p:cNvPr>
          <p:cNvSpPr>
            <a:spLocks noGrp="1"/>
          </p:cNvSpPr>
          <p:nvPr>
            <p:ph idx="1"/>
          </p:nvPr>
        </p:nvSpPr>
        <p:spPr>
          <a:xfrm>
            <a:off x="1024128" y="2286000"/>
            <a:ext cx="6066818" cy="4023360"/>
          </a:xfrm>
        </p:spPr>
        <p:txBody>
          <a:bodyPr>
            <a:normAutofit/>
          </a:bodyPr>
          <a:lstStyle/>
          <a:p>
            <a:r>
              <a:rPr lang="en-US" dirty="0"/>
              <a:t>Using swaps to manage fixed-income exposure:</a:t>
            </a:r>
          </a:p>
          <a:p>
            <a:r>
              <a:rPr lang="en-US" dirty="0"/>
              <a:t>Given their greater liquidity than and similar benchmark exposure profile to individual bond positions.</a:t>
            </a:r>
          </a:p>
          <a:p>
            <a:r>
              <a:rPr lang="en-US" dirty="0"/>
              <a:t>For example, if interest rates are expected to fall, a portfolio manager may choose to receive fixed on a swap rather than purchase underlying bonds to realize a gain in a lower rate environment.</a:t>
            </a:r>
          </a:p>
          <a:p>
            <a:r>
              <a:rPr lang="en-US" dirty="0"/>
              <a:t>If an investor may decrease portfolio duration by entering this position in a swap contract fixed rate payer (floating rate receiver)</a:t>
            </a:r>
          </a:p>
          <a:p>
            <a:endParaRPr lang="en-US" dirty="0"/>
          </a:p>
        </p:txBody>
      </p:sp>
      <p:pic>
        <p:nvPicPr>
          <p:cNvPr id="5" name="Picture 4" descr="Magnifying glass showing decling performance">
            <a:extLst>
              <a:ext uri="{FF2B5EF4-FFF2-40B4-BE49-F238E27FC236}">
                <a16:creationId xmlns:a16="http://schemas.microsoft.com/office/drawing/2014/main" id="{E101AAB8-AAF6-D9E0-F516-FA59C8B247D8}"/>
              </a:ext>
            </a:extLst>
          </p:cNvPr>
          <p:cNvPicPr>
            <a:picLocks noChangeAspect="1"/>
          </p:cNvPicPr>
          <p:nvPr/>
        </p:nvPicPr>
        <p:blipFill rotWithShape="1">
          <a:blip r:embed="rId2"/>
          <a:srcRect l="12138" r="42702" b="-1"/>
          <a:stretch/>
        </p:blipFill>
        <p:spPr>
          <a:xfrm>
            <a:off x="7552266" y="10"/>
            <a:ext cx="4639733" cy="6857990"/>
          </a:xfrm>
          <a:prstGeom prst="rect">
            <a:avLst/>
          </a:prstGeom>
        </p:spPr>
      </p:pic>
    </p:spTree>
    <p:extLst>
      <p:ext uri="{BB962C8B-B14F-4D97-AF65-F5344CB8AC3E}">
        <p14:creationId xmlns:p14="http://schemas.microsoft.com/office/powerpoint/2010/main" val="29459045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263E0-3829-442F-BCCB-3432311E3238}"/>
              </a:ext>
            </a:extLst>
          </p:cNvPr>
          <p:cNvSpPr>
            <a:spLocks noGrp="1"/>
          </p:cNvSpPr>
          <p:nvPr>
            <p:ph type="title"/>
          </p:nvPr>
        </p:nvSpPr>
        <p:spPr>
          <a:xfrm>
            <a:off x="1024128" y="585216"/>
            <a:ext cx="6066818" cy="1499616"/>
          </a:xfrm>
        </p:spPr>
        <p:txBody>
          <a:bodyPr>
            <a:normAutofit fontScale="90000"/>
          </a:bodyPr>
          <a:lstStyle/>
          <a:p>
            <a:r>
              <a:rPr lang="en-US" sz="4300"/>
              <a:t>Pricing and valuation of swap</a:t>
            </a:r>
            <a:br>
              <a:rPr lang="en-US" sz="4300"/>
            </a:br>
            <a:r>
              <a:rPr lang="en-US" sz="4300"/>
              <a:t>valuation</a:t>
            </a:r>
          </a:p>
        </p:txBody>
      </p:sp>
      <p:sp>
        <p:nvSpPr>
          <p:cNvPr id="3" name="Content Placeholder 2">
            <a:extLst>
              <a:ext uri="{FF2B5EF4-FFF2-40B4-BE49-F238E27FC236}">
                <a16:creationId xmlns:a16="http://schemas.microsoft.com/office/drawing/2014/main" id="{5F74AC93-BBA5-4CC0-ADF6-EA0D1AB899E2}"/>
              </a:ext>
            </a:extLst>
          </p:cNvPr>
          <p:cNvSpPr>
            <a:spLocks noGrp="1"/>
          </p:cNvSpPr>
          <p:nvPr>
            <p:ph idx="1"/>
          </p:nvPr>
        </p:nvSpPr>
        <p:spPr>
          <a:xfrm>
            <a:off x="1024128" y="2286000"/>
            <a:ext cx="6066818" cy="4023360"/>
          </a:xfrm>
        </p:spPr>
        <p:txBody>
          <a:bodyPr>
            <a:normAutofit/>
          </a:bodyPr>
          <a:lstStyle/>
          <a:p>
            <a:r>
              <a:rPr lang="en-US" sz="1500"/>
              <a:t>A rise in the expected forward rates after inception will increase the present value of floating payments, while the fixed swap rate will remain the same.</a:t>
            </a:r>
          </a:p>
          <a:p>
            <a:r>
              <a:rPr lang="en-US" sz="1500">
                <a:latin typeface="Trebuchet MS" panose="020B0603020202020204" pitchFamily="34" charset="0"/>
              </a:rPr>
              <a:t>∑ PV(floating payment) &gt; ∑ PV(fixed payment)</a:t>
            </a:r>
          </a:p>
          <a:p>
            <a:r>
              <a:rPr lang="en-US" sz="1500">
                <a:latin typeface="Trebuchet MS" panose="020B0603020202020204" pitchFamily="34" charset="0"/>
              </a:rPr>
              <a:t>Long(floating receiver fixed payer): MTM gain</a:t>
            </a:r>
          </a:p>
          <a:p>
            <a:r>
              <a:rPr lang="en-US" sz="1500">
                <a:latin typeface="Trebuchet MS" panose="020B0603020202020204" pitchFamily="34" charset="0"/>
              </a:rPr>
              <a:t>Short(fixed receiver floating payer): MTM loss</a:t>
            </a:r>
          </a:p>
          <a:p>
            <a:r>
              <a:rPr lang="en-US" sz="1500"/>
              <a:t>A decline in the expected forward rates after inception will reduce the present value of floating payments, while the fixed swap rate will remain the same.</a:t>
            </a:r>
          </a:p>
          <a:p>
            <a:r>
              <a:rPr lang="en-US" sz="1500">
                <a:latin typeface="Trebuchet MS" panose="020B0603020202020204" pitchFamily="34" charset="0"/>
              </a:rPr>
              <a:t>∑ PV(floating payment) &lt; ∑ PV(fixed payment)</a:t>
            </a:r>
          </a:p>
          <a:p>
            <a:r>
              <a:rPr lang="en-US" sz="1500">
                <a:latin typeface="Trebuchet MS" panose="020B0603020202020204" pitchFamily="34" charset="0"/>
              </a:rPr>
              <a:t>Long(floating receiver fixed payer): MTM loss</a:t>
            </a:r>
          </a:p>
          <a:p>
            <a:r>
              <a:rPr lang="en-US" sz="1500">
                <a:latin typeface="Trebuchet MS" panose="020B0603020202020204" pitchFamily="34" charset="0"/>
              </a:rPr>
              <a:t>Short(fixed receiver floating payer): MTM gain</a:t>
            </a:r>
          </a:p>
          <a:p>
            <a:endParaRPr lang="en-US" sz="1500"/>
          </a:p>
          <a:p>
            <a:endParaRPr lang="en-US" sz="1500"/>
          </a:p>
        </p:txBody>
      </p:sp>
      <p:pic>
        <p:nvPicPr>
          <p:cNvPr id="5" name="Picture 4" descr="Graphs and plots layered on a blue digital screen">
            <a:extLst>
              <a:ext uri="{FF2B5EF4-FFF2-40B4-BE49-F238E27FC236}">
                <a16:creationId xmlns:a16="http://schemas.microsoft.com/office/drawing/2014/main" id="{9F03D3FB-C6B1-323A-0C82-0FD69038CE77}"/>
              </a:ext>
            </a:extLst>
          </p:cNvPr>
          <p:cNvPicPr>
            <a:picLocks noChangeAspect="1"/>
          </p:cNvPicPr>
          <p:nvPr/>
        </p:nvPicPr>
        <p:blipFill rotWithShape="1">
          <a:blip r:embed="rId2"/>
          <a:srcRect l="22997" r="26262"/>
          <a:stretch/>
        </p:blipFill>
        <p:spPr>
          <a:xfrm>
            <a:off x="7552266" y="10"/>
            <a:ext cx="4639733" cy="6857990"/>
          </a:xfrm>
          <a:prstGeom prst="rect">
            <a:avLst/>
          </a:prstGeom>
        </p:spPr>
      </p:pic>
    </p:spTree>
    <p:extLst>
      <p:ext uri="{BB962C8B-B14F-4D97-AF65-F5344CB8AC3E}">
        <p14:creationId xmlns:p14="http://schemas.microsoft.com/office/powerpoint/2010/main" val="32862002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6AE96-A2FD-486E-9A12-FFD531038781}"/>
              </a:ext>
            </a:extLst>
          </p:cNvPr>
          <p:cNvSpPr>
            <a:spLocks noGrp="1"/>
          </p:cNvSpPr>
          <p:nvPr>
            <p:ph type="title"/>
          </p:nvPr>
        </p:nvSpPr>
        <p:spPr>
          <a:xfrm>
            <a:off x="1024128" y="585216"/>
            <a:ext cx="8018272" cy="1499616"/>
          </a:xfrm>
        </p:spPr>
        <p:txBody>
          <a:bodyPr>
            <a:normAutofit/>
          </a:bodyPr>
          <a:lstStyle/>
          <a:p>
            <a:r>
              <a:rPr lang="en-US" sz="4000" dirty="0"/>
              <a:t>Pricing and valuation of swap</a:t>
            </a:r>
            <a:br>
              <a:rPr lang="en-US" sz="4000" dirty="0"/>
            </a:br>
            <a:r>
              <a:rPr lang="en-US" sz="3600" dirty="0"/>
              <a:t>valuation</a:t>
            </a:r>
          </a:p>
        </p:txBody>
      </p:sp>
      <p:sp>
        <p:nvSpPr>
          <p:cNvPr id="3" name="Content Placeholder 2">
            <a:extLst>
              <a:ext uri="{FF2B5EF4-FFF2-40B4-BE49-F238E27FC236}">
                <a16:creationId xmlns:a16="http://schemas.microsoft.com/office/drawing/2014/main" id="{0F77A4C0-AE26-41F9-850C-5A47DE4C4544}"/>
              </a:ext>
            </a:extLst>
          </p:cNvPr>
          <p:cNvSpPr>
            <a:spLocks noGrp="1"/>
          </p:cNvSpPr>
          <p:nvPr>
            <p:ph idx="1"/>
          </p:nvPr>
        </p:nvSpPr>
        <p:spPr>
          <a:xfrm>
            <a:off x="1024128" y="2286000"/>
            <a:ext cx="8018271" cy="4023360"/>
          </a:xfrm>
        </p:spPr>
        <p:txBody>
          <a:bodyPr>
            <a:normAutofit/>
          </a:bodyPr>
          <a:lstStyle/>
          <a:p>
            <a:r>
              <a:rPr lang="en-US" dirty="0"/>
              <a:t>Fixed rate payer(floating rate receiver):long</a:t>
            </a:r>
          </a:p>
          <a:p>
            <a:r>
              <a:rPr lang="en-US" dirty="0"/>
              <a:t>Periodic settlement value = (MRR – swap rate) × Notional amount × Period</a:t>
            </a:r>
          </a:p>
          <a:p>
            <a:r>
              <a:rPr lang="en-US" dirty="0"/>
              <a:t>The value of a swap on any settlement date equals the current settlement value plus the present value of all remaining future swap settlements.</a:t>
            </a:r>
          </a:p>
          <a:p>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35665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74FC1-7042-49BC-BA45-76A18C7973F9}"/>
              </a:ext>
            </a:extLst>
          </p:cNvPr>
          <p:cNvSpPr>
            <a:spLocks noGrp="1"/>
          </p:cNvSpPr>
          <p:nvPr>
            <p:ph type="title"/>
          </p:nvPr>
        </p:nvSpPr>
        <p:spPr>
          <a:xfrm>
            <a:off x="1024128" y="585216"/>
            <a:ext cx="5902061" cy="1499616"/>
          </a:xfrm>
        </p:spPr>
        <p:txBody>
          <a:bodyPr vert="horz" lIns="91440" tIns="45720" rIns="91440" bIns="45720" rtlCol="0" anchor="ctr">
            <a:normAutofit fontScale="90000"/>
          </a:bodyPr>
          <a:lstStyle/>
          <a:p>
            <a:r>
              <a:rPr lang="en-US" sz="3900"/>
              <a:t>Pricing and valuation of swap</a:t>
            </a:r>
            <a:br>
              <a:rPr lang="en-US" sz="3900"/>
            </a:br>
            <a:r>
              <a:rPr lang="en-US" sz="3900"/>
              <a:t>valuation</a:t>
            </a:r>
          </a:p>
        </p:txBody>
      </p:sp>
      <p:sp>
        <p:nvSpPr>
          <p:cNvPr id="8" name="TextBox 7">
            <a:extLst>
              <a:ext uri="{FF2B5EF4-FFF2-40B4-BE49-F238E27FC236}">
                <a16:creationId xmlns:a16="http://schemas.microsoft.com/office/drawing/2014/main" id="{4C384690-789C-46ED-A5D6-F629B72A8B19}"/>
              </a:ext>
            </a:extLst>
          </p:cNvPr>
          <p:cNvSpPr txBox="1"/>
          <p:nvPr/>
        </p:nvSpPr>
        <p:spPr>
          <a:xfrm>
            <a:off x="1024128" y="2286000"/>
            <a:ext cx="5902061" cy="3931920"/>
          </a:xfrm>
          <a:prstGeom prst="rect">
            <a:avLst/>
          </a:prstGeom>
        </p:spPr>
        <p:txBody>
          <a:bodyPr vert="horz" lIns="45720" tIns="45720" rIns="45720" bIns="45720" rtlCol="0">
            <a:normAutofit/>
          </a:bodyPr>
          <a:lstStyle/>
          <a:p>
            <a:pPr defTabSz="914400">
              <a:lnSpc>
                <a:spcPct val="90000"/>
              </a:lnSpc>
              <a:spcAft>
                <a:spcPts val="600"/>
              </a:spcAft>
              <a:buClr>
                <a:schemeClr val="accent1"/>
              </a:buClr>
            </a:pPr>
            <a:r>
              <a:rPr lang="en-US"/>
              <a:t>Esterr entered a 3.5-year CAD250 million interest rate swap contract under which it pays a fixed quarterly swap rate of 2.05% and receives three-month CAD MRR. The fixed swap price of 2.05% paid by Esterr remains constant over the life of the contract.</a:t>
            </a:r>
          </a:p>
          <a:p>
            <a:pPr defTabSz="914400">
              <a:lnSpc>
                <a:spcPct val="90000"/>
              </a:lnSpc>
              <a:spcAft>
                <a:spcPts val="600"/>
              </a:spcAft>
              <a:buClr>
                <a:schemeClr val="accent1"/>
              </a:buClr>
            </a:pPr>
            <a:r>
              <a:rPr lang="en-US"/>
              <a:t>We first consider the passage of time with no change to expected interest rates. That is, the MRR sets each period based on the implied forward rates at trade inception.</a:t>
            </a:r>
          </a:p>
          <a:p>
            <a:pPr defTabSz="914400">
              <a:lnSpc>
                <a:spcPct val="90000"/>
              </a:lnSpc>
              <a:spcAft>
                <a:spcPts val="600"/>
              </a:spcAft>
              <a:buClr>
                <a:schemeClr val="accent1"/>
              </a:buClr>
            </a:pPr>
            <a:r>
              <a:rPr lang="en-US"/>
              <a:t>Period 1: –CAD968,750 = (0.5% – 2.05%) × CAD250 million × 0.25</a:t>
            </a:r>
          </a:p>
          <a:p>
            <a:pPr defTabSz="914400">
              <a:lnSpc>
                <a:spcPct val="90000"/>
              </a:lnSpc>
              <a:spcAft>
                <a:spcPts val="600"/>
              </a:spcAft>
              <a:buClr>
                <a:schemeClr val="accent1"/>
              </a:buClr>
            </a:pPr>
            <a:r>
              <a:rPr lang="en-US"/>
              <a:t>Period 2: –CAD818,750 = (0.74% – 2.05%) × CAD250 million × 0.25.</a:t>
            </a:r>
          </a:p>
          <a:p>
            <a:pPr defTabSz="914400">
              <a:lnSpc>
                <a:spcPct val="90000"/>
              </a:lnSpc>
              <a:spcAft>
                <a:spcPts val="600"/>
              </a:spcAft>
              <a:buClr>
                <a:schemeClr val="accent1"/>
              </a:buClr>
            </a:pPr>
            <a:endParaRPr lang="en-US"/>
          </a:p>
        </p:txBody>
      </p:sp>
      <p:graphicFrame>
        <p:nvGraphicFramePr>
          <p:cNvPr id="7" name="Content Placeholder 6">
            <a:extLst>
              <a:ext uri="{FF2B5EF4-FFF2-40B4-BE49-F238E27FC236}">
                <a16:creationId xmlns:a16="http://schemas.microsoft.com/office/drawing/2014/main" id="{9CBA2CFD-9714-42C1-80A0-5E658DB9EFB1}"/>
              </a:ext>
            </a:extLst>
          </p:cNvPr>
          <p:cNvGraphicFramePr>
            <a:graphicFrameLocks noGrp="1"/>
          </p:cNvGraphicFramePr>
          <p:nvPr>
            <p:ph idx="1"/>
            <p:extLst>
              <p:ext uri="{D42A27DB-BD31-4B8C-83A1-F6EECF244321}">
                <p14:modId xmlns:p14="http://schemas.microsoft.com/office/powerpoint/2010/main" val="2857008855"/>
              </p:ext>
            </p:extLst>
          </p:nvPr>
        </p:nvGraphicFramePr>
        <p:xfrm>
          <a:off x="7662304" y="640080"/>
          <a:ext cx="3779582" cy="5577840"/>
        </p:xfrm>
        <a:graphic>
          <a:graphicData uri="http://schemas.openxmlformats.org/drawingml/2006/table">
            <a:tbl>
              <a:tblPr firstRow="1" bandRow="1">
                <a:tableStyleId>{5C22544A-7EE6-4342-B048-85BDC9FD1C3A}</a:tableStyleId>
              </a:tblPr>
              <a:tblGrid>
                <a:gridCol w="1352319">
                  <a:extLst>
                    <a:ext uri="{9D8B030D-6E8A-4147-A177-3AD203B41FA5}">
                      <a16:colId xmlns:a16="http://schemas.microsoft.com/office/drawing/2014/main" val="4123484591"/>
                    </a:ext>
                  </a:extLst>
                </a:gridCol>
                <a:gridCol w="1565408">
                  <a:extLst>
                    <a:ext uri="{9D8B030D-6E8A-4147-A177-3AD203B41FA5}">
                      <a16:colId xmlns:a16="http://schemas.microsoft.com/office/drawing/2014/main" val="2930514877"/>
                    </a:ext>
                  </a:extLst>
                </a:gridCol>
                <a:gridCol w="861855">
                  <a:extLst>
                    <a:ext uri="{9D8B030D-6E8A-4147-A177-3AD203B41FA5}">
                      <a16:colId xmlns:a16="http://schemas.microsoft.com/office/drawing/2014/main" val="388718520"/>
                    </a:ext>
                  </a:extLst>
                </a:gridCol>
              </a:tblGrid>
              <a:tr h="371856">
                <a:tc>
                  <a:txBody>
                    <a:bodyPr/>
                    <a:lstStyle/>
                    <a:p>
                      <a:r>
                        <a:rPr lang="en-US" sz="1700"/>
                        <a:t>Period</a:t>
                      </a:r>
                    </a:p>
                  </a:txBody>
                  <a:tcPr marL="84513" marR="84513" marT="42256" marB="42256"/>
                </a:tc>
                <a:tc>
                  <a:txBody>
                    <a:bodyPr/>
                    <a:lstStyle/>
                    <a:p>
                      <a:r>
                        <a:rPr lang="en-US" sz="1700"/>
                        <a:t>IFR</a:t>
                      </a:r>
                    </a:p>
                  </a:txBody>
                  <a:tcPr marL="84513" marR="84513" marT="42256" marB="42256"/>
                </a:tc>
                <a:tc>
                  <a:txBody>
                    <a:bodyPr/>
                    <a:lstStyle/>
                    <a:p>
                      <a:r>
                        <a:rPr lang="en-US" sz="1700"/>
                        <a:t>RATE</a:t>
                      </a:r>
                    </a:p>
                  </a:txBody>
                  <a:tcPr marL="84513" marR="84513" marT="42256" marB="42256"/>
                </a:tc>
                <a:extLst>
                  <a:ext uri="{0D108BD9-81ED-4DB2-BD59-A6C34878D82A}">
                    <a16:rowId xmlns:a16="http://schemas.microsoft.com/office/drawing/2014/main" val="1684618029"/>
                  </a:ext>
                </a:extLst>
              </a:tr>
              <a:tr h="371856">
                <a:tc>
                  <a:txBody>
                    <a:bodyPr/>
                    <a:lstStyle/>
                    <a:p>
                      <a:r>
                        <a:rPr lang="en-US" sz="1700"/>
                        <a:t>1</a:t>
                      </a:r>
                    </a:p>
                  </a:txBody>
                  <a:tcPr marL="84513" marR="84513" marT="42256" marB="42256"/>
                </a:tc>
                <a:tc>
                  <a:txBody>
                    <a:bodyPr/>
                    <a:lstStyle/>
                    <a:p>
                      <a:r>
                        <a:rPr lang="en-US" sz="1700"/>
                        <a:t>IFR</a:t>
                      </a:r>
                      <a:r>
                        <a:rPr lang="en-US" sz="1700" baseline="-25000"/>
                        <a:t>0,3m</a:t>
                      </a:r>
                    </a:p>
                  </a:txBody>
                  <a:tcPr marL="84513" marR="84513" marT="42256" marB="42256"/>
                </a:tc>
                <a:tc>
                  <a:txBody>
                    <a:bodyPr/>
                    <a:lstStyle/>
                    <a:p>
                      <a:r>
                        <a:rPr lang="en-US" sz="1700"/>
                        <a:t>0.50%</a:t>
                      </a:r>
                    </a:p>
                  </a:txBody>
                  <a:tcPr marL="84513" marR="84513" marT="42256" marB="42256"/>
                </a:tc>
                <a:extLst>
                  <a:ext uri="{0D108BD9-81ED-4DB2-BD59-A6C34878D82A}">
                    <a16:rowId xmlns:a16="http://schemas.microsoft.com/office/drawing/2014/main" val="1007959228"/>
                  </a:ext>
                </a:extLst>
              </a:tr>
              <a:tr h="371856">
                <a:tc>
                  <a:txBody>
                    <a:bodyPr/>
                    <a:lstStyle/>
                    <a:p>
                      <a:r>
                        <a:rPr lang="en-US" sz="1700"/>
                        <a:t>2</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3m,3m</a:t>
                      </a:r>
                    </a:p>
                  </a:txBody>
                  <a:tcPr marL="84513" marR="84513" marT="42256" marB="42256"/>
                </a:tc>
                <a:tc>
                  <a:txBody>
                    <a:bodyPr/>
                    <a:lstStyle/>
                    <a:p>
                      <a:r>
                        <a:rPr lang="en-US" sz="1700"/>
                        <a:t>0.74%</a:t>
                      </a:r>
                    </a:p>
                  </a:txBody>
                  <a:tcPr marL="84513" marR="84513" marT="42256" marB="42256"/>
                </a:tc>
                <a:extLst>
                  <a:ext uri="{0D108BD9-81ED-4DB2-BD59-A6C34878D82A}">
                    <a16:rowId xmlns:a16="http://schemas.microsoft.com/office/drawing/2014/main" val="2879975344"/>
                  </a:ext>
                </a:extLst>
              </a:tr>
              <a:tr h="371856">
                <a:tc>
                  <a:txBody>
                    <a:bodyPr/>
                    <a:lstStyle/>
                    <a:p>
                      <a:r>
                        <a:rPr lang="en-US" sz="1700"/>
                        <a:t>3</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6m3m</a:t>
                      </a:r>
                    </a:p>
                  </a:txBody>
                  <a:tcPr marL="84513" marR="84513" marT="42256" marB="42256"/>
                </a:tc>
                <a:tc>
                  <a:txBody>
                    <a:bodyPr/>
                    <a:lstStyle/>
                    <a:p>
                      <a:r>
                        <a:rPr lang="en-US" sz="1700"/>
                        <a:t>0.98%</a:t>
                      </a:r>
                    </a:p>
                  </a:txBody>
                  <a:tcPr marL="84513" marR="84513" marT="42256" marB="42256"/>
                </a:tc>
                <a:extLst>
                  <a:ext uri="{0D108BD9-81ED-4DB2-BD59-A6C34878D82A}">
                    <a16:rowId xmlns:a16="http://schemas.microsoft.com/office/drawing/2014/main" val="2149842149"/>
                  </a:ext>
                </a:extLst>
              </a:tr>
              <a:tr h="371856">
                <a:tc>
                  <a:txBody>
                    <a:bodyPr/>
                    <a:lstStyle/>
                    <a:p>
                      <a:r>
                        <a:rPr lang="en-US" sz="1700"/>
                        <a:t>4</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9m,3m</a:t>
                      </a:r>
                    </a:p>
                  </a:txBody>
                  <a:tcPr marL="84513" marR="84513" marT="42256" marB="42256"/>
                </a:tc>
                <a:tc>
                  <a:txBody>
                    <a:bodyPr/>
                    <a:lstStyle/>
                    <a:p>
                      <a:r>
                        <a:rPr lang="en-US" sz="1700"/>
                        <a:t>1.22%</a:t>
                      </a:r>
                    </a:p>
                  </a:txBody>
                  <a:tcPr marL="84513" marR="84513" marT="42256" marB="42256"/>
                </a:tc>
                <a:extLst>
                  <a:ext uri="{0D108BD9-81ED-4DB2-BD59-A6C34878D82A}">
                    <a16:rowId xmlns:a16="http://schemas.microsoft.com/office/drawing/2014/main" val="1948719979"/>
                  </a:ext>
                </a:extLst>
              </a:tr>
              <a:tr h="371856">
                <a:tc>
                  <a:txBody>
                    <a:bodyPr/>
                    <a:lstStyle/>
                    <a:p>
                      <a:r>
                        <a:rPr lang="en-US" sz="1700"/>
                        <a:t>5</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12m,3m</a:t>
                      </a:r>
                    </a:p>
                  </a:txBody>
                  <a:tcPr marL="84513" marR="84513" marT="42256" marB="42256"/>
                </a:tc>
                <a:tc>
                  <a:txBody>
                    <a:bodyPr/>
                    <a:lstStyle/>
                    <a:p>
                      <a:r>
                        <a:rPr lang="en-US" sz="1700"/>
                        <a:t>1.46%</a:t>
                      </a:r>
                    </a:p>
                  </a:txBody>
                  <a:tcPr marL="84513" marR="84513" marT="42256" marB="42256"/>
                </a:tc>
                <a:extLst>
                  <a:ext uri="{0D108BD9-81ED-4DB2-BD59-A6C34878D82A}">
                    <a16:rowId xmlns:a16="http://schemas.microsoft.com/office/drawing/2014/main" val="1598550925"/>
                  </a:ext>
                </a:extLst>
              </a:tr>
              <a:tr h="371856">
                <a:tc>
                  <a:txBody>
                    <a:bodyPr/>
                    <a:lstStyle/>
                    <a:p>
                      <a:r>
                        <a:rPr lang="en-US" sz="1700"/>
                        <a:t>6</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15m,3m</a:t>
                      </a:r>
                    </a:p>
                  </a:txBody>
                  <a:tcPr marL="84513" marR="84513" marT="42256" marB="42256"/>
                </a:tc>
                <a:tc>
                  <a:txBody>
                    <a:bodyPr/>
                    <a:lstStyle/>
                    <a:p>
                      <a:r>
                        <a:rPr lang="en-US" sz="1700"/>
                        <a:t>1.70%</a:t>
                      </a:r>
                    </a:p>
                  </a:txBody>
                  <a:tcPr marL="84513" marR="84513" marT="42256" marB="42256"/>
                </a:tc>
                <a:extLst>
                  <a:ext uri="{0D108BD9-81ED-4DB2-BD59-A6C34878D82A}">
                    <a16:rowId xmlns:a16="http://schemas.microsoft.com/office/drawing/2014/main" val="483020381"/>
                  </a:ext>
                </a:extLst>
              </a:tr>
              <a:tr h="371856">
                <a:tc>
                  <a:txBody>
                    <a:bodyPr/>
                    <a:lstStyle/>
                    <a:p>
                      <a:r>
                        <a:rPr lang="en-US" sz="1700"/>
                        <a:t>7</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18m,3m</a:t>
                      </a:r>
                    </a:p>
                  </a:txBody>
                  <a:tcPr marL="84513" marR="84513" marT="42256" marB="42256"/>
                </a:tc>
                <a:tc>
                  <a:txBody>
                    <a:bodyPr/>
                    <a:lstStyle/>
                    <a:p>
                      <a:r>
                        <a:rPr lang="en-US" sz="1700"/>
                        <a:t>1.94%</a:t>
                      </a:r>
                    </a:p>
                  </a:txBody>
                  <a:tcPr marL="84513" marR="84513" marT="42256" marB="42256"/>
                </a:tc>
                <a:extLst>
                  <a:ext uri="{0D108BD9-81ED-4DB2-BD59-A6C34878D82A}">
                    <a16:rowId xmlns:a16="http://schemas.microsoft.com/office/drawing/2014/main" val="2876988500"/>
                  </a:ext>
                </a:extLst>
              </a:tr>
              <a:tr h="371856">
                <a:tc>
                  <a:txBody>
                    <a:bodyPr/>
                    <a:lstStyle/>
                    <a:p>
                      <a:r>
                        <a:rPr lang="en-US" sz="1700"/>
                        <a:t>8</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21m,3m</a:t>
                      </a:r>
                    </a:p>
                  </a:txBody>
                  <a:tcPr marL="84513" marR="84513" marT="42256" marB="42256"/>
                </a:tc>
                <a:tc>
                  <a:txBody>
                    <a:bodyPr/>
                    <a:lstStyle/>
                    <a:p>
                      <a:r>
                        <a:rPr lang="en-US" sz="1700"/>
                        <a:t>2.18%</a:t>
                      </a:r>
                    </a:p>
                  </a:txBody>
                  <a:tcPr marL="84513" marR="84513" marT="42256" marB="42256"/>
                </a:tc>
                <a:extLst>
                  <a:ext uri="{0D108BD9-81ED-4DB2-BD59-A6C34878D82A}">
                    <a16:rowId xmlns:a16="http://schemas.microsoft.com/office/drawing/2014/main" val="1787800665"/>
                  </a:ext>
                </a:extLst>
              </a:tr>
              <a:tr h="371856">
                <a:tc>
                  <a:txBody>
                    <a:bodyPr/>
                    <a:lstStyle/>
                    <a:p>
                      <a:r>
                        <a:rPr lang="en-US" sz="1700"/>
                        <a:t>9</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24m,3m</a:t>
                      </a:r>
                    </a:p>
                  </a:txBody>
                  <a:tcPr marL="84513" marR="84513" marT="42256" marB="42256"/>
                </a:tc>
                <a:tc>
                  <a:txBody>
                    <a:bodyPr/>
                    <a:lstStyle/>
                    <a:p>
                      <a:r>
                        <a:rPr lang="en-US" sz="1700"/>
                        <a:t>2.43%</a:t>
                      </a:r>
                    </a:p>
                  </a:txBody>
                  <a:tcPr marL="84513" marR="84513" marT="42256" marB="42256"/>
                </a:tc>
                <a:extLst>
                  <a:ext uri="{0D108BD9-81ED-4DB2-BD59-A6C34878D82A}">
                    <a16:rowId xmlns:a16="http://schemas.microsoft.com/office/drawing/2014/main" val="1352631768"/>
                  </a:ext>
                </a:extLst>
              </a:tr>
              <a:tr h="371856">
                <a:tc>
                  <a:txBody>
                    <a:bodyPr/>
                    <a:lstStyle/>
                    <a:p>
                      <a:r>
                        <a:rPr lang="en-US" sz="1700"/>
                        <a:t>10</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27m,3m</a:t>
                      </a:r>
                    </a:p>
                  </a:txBody>
                  <a:tcPr marL="84513" marR="84513" marT="42256" marB="42256"/>
                </a:tc>
                <a:tc>
                  <a:txBody>
                    <a:bodyPr/>
                    <a:lstStyle/>
                    <a:p>
                      <a:r>
                        <a:rPr lang="en-US" sz="1700"/>
                        <a:t>2.67%</a:t>
                      </a:r>
                    </a:p>
                  </a:txBody>
                  <a:tcPr marL="84513" marR="84513" marT="42256" marB="42256"/>
                </a:tc>
                <a:extLst>
                  <a:ext uri="{0D108BD9-81ED-4DB2-BD59-A6C34878D82A}">
                    <a16:rowId xmlns:a16="http://schemas.microsoft.com/office/drawing/2014/main" val="77144347"/>
                  </a:ext>
                </a:extLst>
              </a:tr>
              <a:tr h="371856">
                <a:tc>
                  <a:txBody>
                    <a:bodyPr/>
                    <a:lstStyle/>
                    <a:p>
                      <a:r>
                        <a:rPr lang="en-US" sz="1700"/>
                        <a:t>11</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30m,3m</a:t>
                      </a:r>
                    </a:p>
                  </a:txBody>
                  <a:tcPr marL="84513" marR="84513" marT="42256" marB="42256"/>
                </a:tc>
                <a:tc>
                  <a:txBody>
                    <a:bodyPr/>
                    <a:lstStyle/>
                    <a:p>
                      <a:r>
                        <a:rPr lang="en-US" sz="1700"/>
                        <a:t>2.91%</a:t>
                      </a:r>
                    </a:p>
                  </a:txBody>
                  <a:tcPr marL="84513" marR="84513" marT="42256" marB="42256"/>
                </a:tc>
                <a:extLst>
                  <a:ext uri="{0D108BD9-81ED-4DB2-BD59-A6C34878D82A}">
                    <a16:rowId xmlns:a16="http://schemas.microsoft.com/office/drawing/2014/main" val="349275244"/>
                  </a:ext>
                </a:extLst>
              </a:tr>
              <a:tr h="371856">
                <a:tc>
                  <a:txBody>
                    <a:bodyPr/>
                    <a:lstStyle/>
                    <a:p>
                      <a:r>
                        <a:rPr lang="en-US" sz="1700"/>
                        <a:t>12</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33m,3m</a:t>
                      </a:r>
                    </a:p>
                  </a:txBody>
                  <a:tcPr marL="84513" marR="84513" marT="42256" marB="42256"/>
                </a:tc>
                <a:tc>
                  <a:txBody>
                    <a:bodyPr/>
                    <a:lstStyle/>
                    <a:p>
                      <a:r>
                        <a:rPr lang="en-US" sz="1700"/>
                        <a:t>3.15%</a:t>
                      </a:r>
                    </a:p>
                  </a:txBody>
                  <a:tcPr marL="84513" marR="84513" marT="42256" marB="42256"/>
                </a:tc>
                <a:extLst>
                  <a:ext uri="{0D108BD9-81ED-4DB2-BD59-A6C34878D82A}">
                    <a16:rowId xmlns:a16="http://schemas.microsoft.com/office/drawing/2014/main" val="830195587"/>
                  </a:ext>
                </a:extLst>
              </a:tr>
              <a:tr h="371856">
                <a:tc>
                  <a:txBody>
                    <a:bodyPr/>
                    <a:lstStyle/>
                    <a:p>
                      <a:r>
                        <a:rPr lang="en-US" sz="1700"/>
                        <a:t>13</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36m,3m</a:t>
                      </a:r>
                    </a:p>
                  </a:txBody>
                  <a:tcPr marL="84513" marR="84513" marT="42256" marB="42256"/>
                </a:tc>
                <a:tc>
                  <a:txBody>
                    <a:bodyPr/>
                    <a:lstStyle/>
                    <a:p>
                      <a:r>
                        <a:rPr lang="en-US" sz="1700"/>
                        <a:t>3.39%</a:t>
                      </a:r>
                    </a:p>
                  </a:txBody>
                  <a:tcPr marL="84513" marR="84513" marT="42256" marB="42256"/>
                </a:tc>
                <a:extLst>
                  <a:ext uri="{0D108BD9-81ED-4DB2-BD59-A6C34878D82A}">
                    <a16:rowId xmlns:a16="http://schemas.microsoft.com/office/drawing/2014/main" val="1505830433"/>
                  </a:ext>
                </a:extLst>
              </a:tr>
              <a:tr h="371856">
                <a:tc>
                  <a:txBody>
                    <a:bodyPr/>
                    <a:lstStyle/>
                    <a:p>
                      <a:r>
                        <a:rPr lang="en-US" sz="1700"/>
                        <a:t>14</a:t>
                      </a:r>
                    </a:p>
                  </a:txBody>
                  <a:tcPr marL="84513" marR="84513" marT="42256" marB="4225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IFR</a:t>
                      </a:r>
                      <a:r>
                        <a:rPr lang="en-US" sz="1700" baseline="-25000"/>
                        <a:t>39m,3m</a:t>
                      </a:r>
                    </a:p>
                  </a:txBody>
                  <a:tcPr marL="84513" marR="84513" marT="42256" marB="42256"/>
                </a:tc>
                <a:tc>
                  <a:txBody>
                    <a:bodyPr/>
                    <a:lstStyle/>
                    <a:p>
                      <a:r>
                        <a:rPr lang="en-US" sz="1700"/>
                        <a:t>3.78%</a:t>
                      </a:r>
                    </a:p>
                  </a:txBody>
                  <a:tcPr marL="84513" marR="84513" marT="42256" marB="42256"/>
                </a:tc>
                <a:extLst>
                  <a:ext uri="{0D108BD9-81ED-4DB2-BD59-A6C34878D82A}">
                    <a16:rowId xmlns:a16="http://schemas.microsoft.com/office/drawing/2014/main" val="2422628533"/>
                  </a:ext>
                </a:extLst>
              </a:tr>
            </a:tbl>
          </a:graphicData>
        </a:graphic>
      </p:graphicFrame>
    </p:spTree>
    <p:extLst>
      <p:ext uri="{BB962C8B-B14F-4D97-AF65-F5344CB8AC3E}">
        <p14:creationId xmlns:p14="http://schemas.microsoft.com/office/powerpoint/2010/main" val="11572655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CB6A8-9B5B-4037-9C71-81D745F9F8C0}"/>
              </a:ext>
            </a:extLst>
          </p:cNvPr>
          <p:cNvSpPr>
            <a:spLocks noGrp="1"/>
          </p:cNvSpPr>
          <p:nvPr>
            <p:ph type="title"/>
          </p:nvPr>
        </p:nvSpPr>
        <p:spPr>
          <a:xfrm>
            <a:off x="1024128" y="585216"/>
            <a:ext cx="8018272" cy="1499616"/>
          </a:xfrm>
        </p:spPr>
        <p:txBody>
          <a:bodyPr>
            <a:normAutofit fontScale="90000"/>
          </a:bodyPr>
          <a:lstStyle/>
          <a:p>
            <a:r>
              <a:rPr lang="en-US" dirty="0"/>
              <a:t>Pricing and valuation of swap</a:t>
            </a:r>
            <a:br>
              <a:rPr lang="en-US" dirty="0"/>
            </a:br>
            <a:r>
              <a:rPr lang="en-US" dirty="0"/>
              <a:t>valuation</a:t>
            </a:r>
          </a:p>
        </p:txBody>
      </p:sp>
      <p:sp>
        <p:nvSpPr>
          <p:cNvPr id="3" name="Content Placeholder 2">
            <a:extLst>
              <a:ext uri="{FF2B5EF4-FFF2-40B4-BE49-F238E27FC236}">
                <a16:creationId xmlns:a16="http://schemas.microsoft.com/office/drawing/2014/main" id="{9068CA13-5D80-4EF3-B786-70AD1F97F470}"/>
              </a:ext>
            </a:extLst>
          </p:cNvPr>
          <p:cNvSpPr>
            <a:spLocks noGrp="1"/>
          </p:cNvSpPr>
          <p:nvPr>
            <p:ph idx="1"/>
          </p:nvPr>
        </p:nvSpPr>
        <p:spPr>
          <a:xfrm>
            <a:off x="1024128" y="2286000"/>
            <a:ext cx="8018271" cy="4023360"/>
          </a:xfrm>
        </p:spPr>
        <p:txBody>
          <a:bodyPr>
            <a:normAutofit/>
          </a:bodyPr>
          <a:lstStyle/>
          <a:p>
            <a:r>
              <a:rPr lang="en-US" dirty="0"/>
              <a:t>What is the swap MTM value from </a:t>
            </a:r>
            <a:r>
              <a:rPr lang="en-US" dirty="0" err="1"/>
              <a:t>Esterr’s</a:t>
            </a:r>
            <a:r>
              <a:rPr lang="en-US" dirty="0"/>
              <a:t> perspective immediately after the second periodic settlement if forward rates remain unchanged?</a:t>
            </a:r>
          </a:p>
          <a:p>
            <a:r>
              <a:rPr lang="en-US" dirty="0"/>
              <a:t>As we move forward in time with no change to interest rate expectations, the present value of remaining floating payments rises above the present value of fixed payments at 2.05%, as </a:t>
            </a:r>
            <a:r>
              <a:rPr lang="en-US" dirty="0" err="1"/>
              <a:t>Esterr</a:t>
            </a:r>
            <a:r>
              <a:rPr lang="en-US" dirty="0"/>
              <a:t> has made a net settlement payment in the first two periods.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065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4C0037-8A96-764E-834A-291D99463A5C}"/>
              </a:ext>
            </a:extLst>
          </p:cNvPr>
          <p:cNvSpPr>
            <a:spLocks noGrp="1"/>
          </p:cNvSpPr>
          <p:nvPr>
            <p:ph type="title"/>
          </p:nvPr>
        </p:nvSpPr>
        <p:spPr/>
        <p:txBody>
          <a:bodyPr/>
          <a:lstStyle/>
          <a:p>
            <a:r>
              <a:rPr lang="en-US" altLang="zh-CN" dirty="0"/>
              <a:t>Forward Contracts</a:t>
            </a:r>
            <a:br>
              <a:rPr lang="en-US" altLang="zh-CN" dirty="0"/>
            </a:br>
            <a:r>
              <a:rPr lang="en-US" altLang="zh-CN" dirty="0"/>
              <a:t>practice</a:t>
            </a:r>
            <a:endParaRPr kumimoji="1" lang="zh-CN" altLang="en-US" dirty="0"/>
          </a:p>
        </p:txBody>
      </p:sp>
      <p:graphicFrame>
        <p:nvGraphicFramePr>
          <p:cNvPr id="5" name="内容占位符 2">
            <a:extLst>
              <a:ext uri="{FF2B5EF4-FFF2-40B4-BE49-F238E27FC236}">
                <a16:creationId xmlns:a16="http://schemas.microsoft.com/office/drawing/2014/main" id="{7D2E2EF0-0781-9163-7F75-E13AD49F505D}"/>
              </a:ext>
            </a:extLst>
          </p:cNvPr>
          <p:cNvGraphicFramePr>
            <a:graphicFrameLocks noGrp="1"/>
          </p:cNvGraphicFramePr>
          <p:nvPr>
            <p:ph idx="1"/>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03572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66442-10E3-4338-8C70-362574DA693F}"/>
              </a:ext>
            </a:extLst>
          </p:cNvPr>
          <p:cNvSpPr>
            <a:spLocks noGrp="1"/>
          </p:cNvSpPr>
          <p:nvPr>
            <p:ph type="title"/>
          </p:nvPr>
        </p:nvSpPr>
        <p:spPr/>
        <p:txBody>
          <a:bodyPr/>
          <a:lstStyle/>
          <a:p>
            <a:r>
              <a:rPr lang="en-US" dirty="0"/>
              <a:t>Practices	</a:t>
            </a:r>
          </a:p>
        </p:txBody>
      </p:sp>
      <p:sp>
        <p:nvSpPr>
          <p:cNvPr id="3" name="Content Placeholder 2">
            <a:extLst>
              <a:ext uri="{FF2B5EF4-FFF2-40B4-BE49-F238E27FC236}">
                <a16:creationId xmlns:a16="http://schemas.microsoft.com/office/drawing/2014/main" id="{ECFB9BA5-92D3-4C4D-96E1-F7FB169B6850}"/>
              </a:ext>
            </a:extLst>
          </p:cNvPr>
          <p:cNvSpPr>
            <a:spLocks noGrp="1"/>
          </p:cNvSpPr>
          <p:nvPr>
            <p:ph idx="1"/>
          </p:nvPr>
        </p:nvSpPr>
        <p:spPr/>
        <p:txBody>
          <a:bodyPr>
            <a:normAutofit fontScale="92500" lnSpcReduction="10000"/>
          </a:bodyPr>
          <a:lstStyle/>
          <a:p>
            <a:r>
              <a:rPr lang="en-US" dirty="0"/>
              <a:t>At time </a:t>
            </a:r>
            <a:r>
              <a:rPr lang="en-US" i="1" dirty="0"/>
              <a:t>t </a:t>
            </a:r>
            <a:r>
              <a:rPr lang="en-US" dirty="0"/>
              <a:t>= 0, Ace observes the following zero rates over three periods: Which of the following best describes how Ace arrives at a three-period par swap rate (</a:t>
            </a:r>
            <a:r>
              <a:rPr lang="en-US" i="1" dirty="0"/>
              <a:t>s</a:t>
            </a:r>
            <a:r>
              <a:rPr lang="en-US" dirty="0"/>
              <a:t>3)?</a:t>
            </a:r>
          </a:p>
          <a:p>
            <a:r>
              <a:rPr lang="en-US" b="1" dirty="0"/>
              <a:t>A. </a:t>
            </a:r>
            <a:r>
              <a:rPr lang="en-US" dirty="0"/>
              <a:t>Since the par swap rate represents the fixed rate at which the present value of fixed and future cash flows equal one another, we discount each zero rate back to the present using zero rates and solve for </a:t>
            </a:r>
            <a:r>
              <a:rPr lang="en-US" i="1" dirty="0"/>
              <a:t>s</a:t>
            </a:r>
            <a:r>
              <a:rPr lang="en-US" dirty="0"/>
              <a:t>3 to get 2.961%.</a:t>
            </a:r>
          </a:p>
          <a:p>
            <a:r>
              <a:rPr lang="en-US" b="1" dirty="0"/>
              <a:t>B. </a:t>
            </a:r>
            <a:r>
              <a:rPr lang="en-US" dirty="0"/>
              <a:t>Since the par swap rate represents the fixed rate at which the present value of fixed and future cash flows equal one another, we first solve for the implied forward rate per period using zero rates, then discount each implied forward rate back to the present using zero rates, and solve for </a:t>
            </a:r>
            <a:r>
              <a:rPr lang="en-US" i="1" dirty="0"/>
              <a:t>s</a:t>
            </a:r>
            <a:r>
              <a:rPr lang="en-US" dirty="0"/>
              <a:t>3 to get 3.605%.</a:t>
            </a:r>
          </a:p>
          <a:p>
            <a:r>
              <a:rPr lang="en-US" b="1" dirty="0"/>
              <a:t>C. </a:t>
            </a:r>
            <a:r>
              <a:rPr lang="en-US" dirty="0"/>
              <a:t>Since the par swap rate represents the fixed rate at which the present value of fixed and future cash flows equal one another, we first solve for the implied forward rate per period using zero rates, then discount each zero rate back to the present using implied forward rates, and solve for </a:t>
            </a:r>
            <a:r>
              <a:rPr lang="en-US" i="1" dirty="0"/>
              <a:t>s</a:t>
            </a:r>
            <a:r>
              <a:rPr lang="en-US" dirty="0"/>
              <a:t>3 to get 3.009%.</a:t>
            </a:r>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9F1E0B3F-1007-4D55-86FB-09D60F883E01}"/>
              </a:ext>
            </a:extLst>
          </p:cNvPr>
          <p:cNvGraphicFramePr>
            <a:graphicFrameLocks noGrp="1"/>
          </p:cNvGraphicFramePr>
          <p:nvPr>
            <p:extLst>
              <p:ext uri="{D42A27DB-BD31-4B8C-83A1-F6EECF244321}">
                <p14:modId xmlns:p14="http://schemas.microsoft.com/office/powerpoint/2010/main" val="3933104133"/>
              </p:ext>
            </p:extLst>
          </p:nvPr>
        </p:nvGraphicFramePr>
        <p:xfrm>
          <a:off x="5238750" y="822960"/>
          <a:ext cx="5505450" cy="1463040"/>
        </p:xfrm>
        <a:graphic>
          <a:graphicData uri="http://schemas.openxmlformats.org/drawingml/2006/table">
            <a:tbl>
              <a:tblPr firstRow="1" bandRow="1">
                <a:tableStyleId>{5C22544A-7EE6-4342-B048-85BDC9FD1C3A}</a:tableStyleId>
              </a:tblPr>
              <a:tblGrid>
                <a:gridCol w="2752725">
                  <a:extLst>
                    <a:ext uri="{9D8B030D-6E8A-4147-A177-3AD203B41FA5}">
                      <a16:colId xmlns:a16="http://schemas.microsoft.com/office/drawing/2014/main" val="389615541"/>
                    </a:ext>
                  </a:extLst>
                </a:gridCol>
                <a:gridCol w="2752725">
                  <a:extLst>
                    <a:ext uri="{9D8B030D-6E8A-4147-A177-3AD203B41FA5}">
                      <a16:colId xmlns:a16="http://schemas.microsoft.com/office/drawing/2014/main" val="4276204637"/>
                    </a:ext>
                  </a:extLst>
                </a:gridCol>
              </a:tblGrid>
              <a:tr h="339328">
                <a:tc>
                  <a:txBody>
                    <a:bodyPr/>
                    <a:lstStyle/>
                    <a:p>
                      <a:r>
                        <a:rPr lang="en-US" dirty="0"/>
                        <a:t>Periods</a:t>
                      </a:r>
                    </a:p>
                  </a:txBody>
                  <a:tcPr/>
                </a:tc>
                <a:tc>
                  <a:txBody>
                    <a:bodyPr/>
                    <a:lstStyle/>
                    <a:p>
                      <a:r>
                        <a:rPr lang="en-US" dirty="0"/>
                        <a:t>Zero rates</a:t>
                      </a:r>
                    </a:p>
                  </a:txBody>
                  <a:tcPr/>
                </a:tc>
                <a:extLst>
                  <a:ext uri="{0D108BD9-81ED-4DB2-BD59-A6C34878D82A}">
                    <a16:rowId xmlns:a16="http://schemas.microsoft.com/office/drawing/2014/main" val="2110346279"/>
                  </a:ext>
                </a:extLst>
              </a:tr>
              <a:tr h="339328">
                <a:tc>
                  <a:txBody>
                    <a:bodyPr/>
                    <a:lstStyle/>
                    <a:p>
                      <a:r>
                        <a:rPr lang="en-US" dirty="0"/>
                        <a:t>1</a:t>
                      </a:r>
                    </a:p>
                  </a:txBody>
                  <a:tcPr/>
                </a:tc>
                <a:tc>
                  <a:txBody>
                    <a:bodyPr/>
                    <a:lstStyle/>
                    <a:p>
                      <a:r>
                        <a:rPr lang="en-US" dirty="0"/>
                        <a:t>2.2727%</a:t>
                      </a:r>
                    </a:p>
                  </a:txBody>
                  <a:tcPr/>
                </a:tc>
                <a:extLst>
                  <a:ext uri="{0D108BD9-81ED-4DB2-BD59-A6C34878D82A}">
                    <a16:rowId xmlns:a16="http://schemas.microsoft.com/office/drawing/2014/main" val="1346832783"/>
                  </a:ext>
                </a:extLst>
              </a:tr>
              <a:tr h="339328">
                <a:tc>
                  <a:txBody>
                    <a:bodyPr/>
                    <a:lstStyle/>
                    <a:p>
                      <a:r>
                        <a:rPr lang="en-US" dirty="0"/>
                        <a:t>2</a:t>
                      </a:r>
                    </a:p>
                  </a:txBody>
                  <a:tcPr/>
                </a:tc>
                <a:tc>
                  <a:txBody>
                    <a:bodyPr/>
                    <a:lstStyle/>
                    <a:p>
                      <a:r>
                        <a:rPr lang="en-US" dirty="0"/>
                        <a:t>3.0323%</a:t>
                      </a:r>
                    </a:p>
                  </a:txBody>
                  <a:tcPr/>
                </a:tc>
                <a:extLst>
                  <a:ext uri="{0D108BD9-81ED-4DB2-BD59-A6C34878D82A}">
                    <a16:rowId xmlns:a16="http://schemas.microsoft.com/office/drawing/2014/main" val="1904898206"/>
                  </a:ext>
                </a:extLst>
              </a:tr>
              <a:tr h="339328">
                <a:tc>
                  <a:txBody>
                    <a:bodyPr/>
                    <a:lstStyle/>
                    <a:p>
                      <a:r>
                        <a:rPr lang="en-US" dirty="0"/>
                        <a:t>3</a:t>
                      </a:r>
                    </a:p>
                  </a:txBody>
                  <a:tcPr/>
                </a:tc>
                <a:tc>
                  <a:txBody>
                    <a:bodyPr/>
                    <a:lstStyle/>
                    <a:p>
                      <a:r>
                        <a:rPr lang="en-US" dirty="0"/>
                        <a:t>3.6355%</a:t>
                      </a:r>
                    </a:p>
                  </a:txBody>
                  <a:tcPr/>
                </a:tc>
                <a:extLst>
                  <a:ext uri="{0D108BD9-81ED-4DB2-BD59-A6C34878D82A}">
                    <a16:rowId xmlns:a16="http://schemas.microsoft.com/office/drawing/2014/main" val="1600714387"/>
                  </a:ext>
                </a:extLst>
              </a:tr>
            </a:tbl>
          </a:graphicData>
        </a:graphic>
      </p:graphicFrame>
    </p:spTree>
    <p:extLst>
      <p:ext uri="{BB962C8B-B14F-4D97-AF65-F5344CB8AC3E}">
        <p14:creationId xmlns:p14="http://schemas.microsoft.com/office/powerpoint/2010/main" val="5513031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850EF-8C03-4BDA-9447-834AF3480909}"/>
              </a:ext>
            </a:extLst>
          </p:cNvPr>
          <p:cNvSpPr>
            <a:spLocks noGrp="1"/>
          </p:cNvSpPr>
          <p:nvPr>
            <p:ph type="title"/>
          </p:nvPr>
        </p:nvSpPr>
        <p:spPr/>
        <p:txBody>
          <a:bodyPr/>
          <a:lstStyle/>
          <a:p>
            <a:r>
              <a:rPr lang="en-US" dirty="0"/>
              <a:t>Practices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BF7AD11-1DFC-4DE7-8717-A0C6B403A265}"/>
                  </a:ext>
                </a:extLst>
              </p:cNvPr>
              <p:cNvSpPr>
                <a:spLocks noGrp="1"/>
              </p:cNvSpPr>
              <p:nvPr>
                <p:ph idx="1"/>
              </p:nvPr>
            </p:nvSpPr>
            <p:spPr/>
            <p:txBody>
              <a:bodyPr/>
              <a:lstStyle/>
              <a:p>
                <a:pPr marL="0" indent="0" fontAlgn="t">
                  <a:spcBef>
                    <a:spcPts val="0"/>
                  </a:spcBef>
                  <a:spcAft>
                    <a:spcPts val="0"/>
                  </a:spcAft>
                  <a:buNone/>
                </a:pPr>
                <a:r>
                  <a:rPr lang="en-US" sz="2400" b="1" dirty="0">
                    <a:solidFill>
                      <a:srgbClr val="FFFFFF"/>
                    </a:solidFill>
                  </a:rPr>
                  <a:t>I</a:t>
                </a:r>
                <a:r>
                  <a:rPr lang="en-US" sz="2400" dirty="0">
                    <a:solidFill>
                      <a:srgbClr val="000000"/>
                    </a:solidFill>
                  </a:rPr>
                  <a:t>IFR</a:t>
                </a:r>
                <a:r>
                  <a:rPr lang="en-US" sz="2400" baseline="-25000" dirty="0">
                    <a:solidFill>
                      <a:srgbClr val="000000"/>
                    </a:solidFill>
                  </a:rPr>
                  <a:t>0,1</a:t>
                </a:r>
                <a:r>
                  <a:rPr lang="en-US" sz="2400" dirty="0">
                    <a:solidFill>
                      <a:srgbClr val="000000"/>
                    </a:solidFill>
                  </a:rPr>
                  <a:t>=2.2727%</a:t>
                </a:r>
                <a:endParaRPr lang="en-US" sz="2400" dirty="0">
                  <a:latin typeface="Arial" panose="020B0604020202020204" pitchFamily="34" charset="0"/>
                </a:endParaRPr>
              </a:p>
              <a:p>
                <a:pPr marL="0" fontAlgn="t">
                  <a:spcBef>
                    <a:spcPts val="0"/>
                  </a:spcBef>
                  <a:spcAft>
                    <a:spcPts val="0"/>
                  </a:spcAft>
                </a:pPr>
                <a:r>
                  <a:rPr lang="en-US" sz="2400" dirty="0">
                    <a:solidFill>
                      <a:srgbClr val="000000"/>
                    </a:solidFill>
                  </a:rPr>
                  <a:t>(1+2.2727%)*(1+IFR</a:t>
                </a:r>
                <a:r>
                  <a:rPr lang="en-US" sz="2400" baseline="-25000" dirty="0">
                    <a:solidFill>
                      <a:srgbClr val="000000"/>
                    </a:solidFill>
                  </a:rPr>
                  <a:t>1,1</a:t>
                </a:r>
                <a:r>
                  <a:rPr lang="en-US" sz="2400" dirty="0">
                    <a:solidFill>
                      <a:srgbClr val="000000"/>
                    </a:solidFill>
                  </a:rPr>
                  <a:t>)=(1+3.0323%)</a:t>
                </a:r>
                <a:r>
                  <a:rPr lang="en-US" sz="2400" baseline="30000" dirty="0">
                    <a:solidFill>
                      <a:srgbClr val="000000"/>
                    </a:solidFill>
                  </a:rPr>
                  <a:t>2</a:t>
                </a:r>
                <a:endParaRPr lang="en-US" sz="2400" dirty="0">
                  <a:latin typeface="Arial" panose="020B0604020202020204" pitchFamily="34" charset="0"/>
                </a:endParaRPr>
              </a:p>
              <a:p>
                <a:pPr marL="0" fontAlgn="t">
                  <a:spcBef>
                    <a:spcPts val="0"/>
                  </a:spcBef>
                  <a:spcAft>
                    <a:spcPts val="0"/>
                  </a:spcAft>
                </a:pPr>
                <a:r>
                  <a:rPr lang="en-US" sz="2400" dirty="0">
                    <a:solidFill>
                      <a:srgbClr val="000000"/>
                    </a:solidFill>
                  </a:rPr>
                  <a:t>IFR</a:t>
                </a:r>
                <a:r>
                  <a:rPr lang="en-US" sz="2400" baseline="-25000" dirty="0">
                    <a:solidFill>
                      <a:srgbClr val="000000"/>
                    </a:solidFill>
                  </a:rPr>
                  <a:t>1,1</a:t>
                </a:r>
                <a:r>
                  <a:rPr lang="en-US" sz="2400" dirty="0">
                    <a:solidFill>
                      <a:srgbClr val="000000"/>
                    </a:solidFill>
                  </a:rPr>
                  <a:t>=3.7975%</a:t>
                </a:r>
                <a:endParaRPr lang="en-US" sz="2400" dirty="0">
                  <a:latin typeface="Arial" panose="020B0604020202020204" pitchFamily="34" charset="0"/>
                </a:endParaRPr>
              </a:p>
              <a:p>
                <a:pPr marL="0" fontAlgn="t">
                  <a:spcBef>
                    <a:spcPts val="0"/>
                  </a:spcBef>
                  <a:spcAft>
                    <a:spcPts val="0"/>
                  </a:spcAft>
                </a:pPr>
                <a:r>
                  <a:rPr lang="en-US" sz="2400" dirty="0">
                    <a:solidFill>
                      <a:srgbClr val="000000"/>
                    </a:solidFill>
                  </a:rPr>
                  <a:t>(1+3.0323%)</a:t>
                </a:r>
                <a:r>
                  <a:rPr lang="en-US" sz="2400" baseline="30000" dirty="0">
                    <a:solidFill>
                      <a:srgbClr val="000000"/>
                    </a:solidFill>
                  </a:rPr>
                  <a:t>2</a:t>
                </a:r>
                <a:r>
                  <a:rPr lang="en-US" sz="2400" dirty="0">
                    <a:solidFill>
                      <a:srgbClr val="000000"/>
                    </a:solidFill>
                  </a:rPr>
                  <a:t>*(1+IFR</a:t>
                </a:r>
                <a:r>
                  <a:rPr lang="en-US" sz="2400" baseline="-25000" dirty="0">
                    <a:solidFill>
                      <a:srgbClr val="000000"/>
                    </a:solidFill>
                  </a:rPr>
                  <a:t>2,1</a:t>
                </a:r>
                <a:r>
                  <a:rPr lang="en-US" sz="2400" dirty="0">
                    <a:solidFill>
                      <a:srgbClr val="000000"/>
                    </a:solidFill>
                  </a:rPr>
                  <a:t>)=(1+3.6355%)</a:t>
                </a:r>
                <a:r>
                  <a:rPr lang="en-US" sz="2400" baseline="30000" dirty="0">
                    <a:solidFill>
                      <a:srgbClr val="000000"/>
                    </a:solidFill>
                  </a:rPr>
                  <a:t>3</a:t>
                </a:r>
                <a:endParaRPr lang="en-US" sz="2400" dirty="0">
                  <a:latin typeface="Arial" panose="020B0604020202020204" pitchFamily="34" charset="0"/>
                </a:endParaRPr>
              </a:p>
              <a:p>
                <a:pPr marL="0" fontAlgn="t">
                  <a:spcBef>
                    <a:spcPts val="0"/>
                  </a:spcBef>
                  <a:spcAft>
                    <a:spcPts val="0"/>
                  </a:spcAft>
                </a:pPr>
                <a:r>
                  <a:rPr lang="en-US" sz="2400" dirty="0">
                    <a:solidFill>
                      <a:srgbClr val="000000"/>
                    </a:solidFill>
                  </a:rPr>
                  <a:t>IFR</a:t>
                </a:r>
                <a:r>
                  <a:rPr lang="en-US" sz="2400" baseline="-25000" dirty="0">
                    <a:solidFill>
                      <a:srgbClr val="000000"/>
                    </a:solidFill>
                  </a:rPr>
                  <a:t>2,1</a:t>
                </a:r>
                <a:r>
                  <a:rPr lang="en-US" sz="2400" dirty="0">
                    <a:solidFill>
                      <a:srgbClr val="000000"/>
                    </a:solidFill>
                  </a:rPr>
                  <a:t>=4.8525%</a:t>
                </a:r>
              </a:p>
              <a:p>
                <a:pPr marL="0" fontAlgn="t">
                  <a:spcBef>
                    <a:spcPts val="0"/>
                  </a:spcBef>
                  <a:spcAft>
                    <a:spcPts val="0"/>
                  </a:spcAft>
                </a:pPr>
                <a:endParaRPr lang="en-US" sz="2400" dirty="0">
                  <a:solidFill>
                    <a:srgbClr val="000000"/>
                  </a:solidFill>
                  <a:latin typeface="Arial" panose="020B0604020202020204" pitchFamily="34" charset="0"/>
                </a:endParaRPr>
              </a:p>
              <a:p>
                <a:pPr marL="0" fontAlgn="t">
                  <a:spcBef>
                    <a:spcPts val="0"/>
                  </a:spcBef>
                  <a:spcAft>
                    <a:spcPts val="0"/>
                  </a:spcAft>
                </a:pP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2.2727%</m:t>
                        </m:r>
                      </m:num>
                      <m:den>
                        <m:r>
                          <a:rPr lang="en-US" sz="2400" b="0" i="1" smtClean="0">
                            <a:latin typeface="Cambria Math" panose="02040503050406030204" pitchFamily="18" charset="0"/>
                          </a:rPr>
                          <m:t>(1+2.2727%)</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3.7975%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1+3.0323%</m:t>
                            </m:r>
                          </m:e>
                        </m:d>
                        <m:r>
                          <a:rPr lang="en-US" sz="2400" b="0" i="1" baseline="30000" smtClean="0">
                            <a:latin typeface="Cambria Math" panose="02040503050406030204" pitchFamily="18" charset="0"/>
                          </a:rPr>
                          <m:t>2</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4.8525%</m:t>
                        </m:r>
                      </m:num>
                      <m:den>
                        <m:d>
                          <m:dPr>
                            <m:ctrlPr>
                              <a:rPr lang="en-US" sz="2400" b="0" i="1" smtClean="0">
                                <a:latin typeface="Cambria Math" panose="02040503050406030204" pitchFamily="18" charset="0"/>
                              </a:rPr>
                            </m:ctrlPr>
                          </m:dPr>
                          <m:e>
                            <m:r>
                              <a:rPr lang="en-US" sz="2400" b="0" i="1" smtClean="0">
                                <a:latin typeface="Cambria Math" panose="02040503050406030204" pitchFamily="18" charset="0"/>
                              </a:rPr>
                              <m:t>1+3.6355%</m:t>
                            </m:r>
                          </m:e>
                        </m:d>
                        <m:r>
                          <a:rPr lang="en-US" sz="2400" b="0" i="1" baseline="30000" smtClean="0">
                            <a:latin typeface="Cambria Math" panose="02040503050406030204" pitchFamily="18" charset="0"/>
                          </a:rPr>
                          <m:t>3</m:t>
                        </m:r>
                      </m:den>
                    </m:f>
                    <m:r>
                      <a:rPr lang="en-US" sz="2400" b="0" i="1" smtClean="0">
                        <a:latin typeface="Cambria Math" panose="02040503050406030204" pitchFamily="18" charset="0"/>
                      </a:rPr>
                      <m:t>=</m:t>
                    </m:r>
                  </m:oMath>
                </a14:m>
                <a:r>
                  <a:rPr lang="en-US" sz="2400" dirty="0">
                    <a:latin typeface="Arial" panose="020B0604020202020204" pitchFamily="34" charset="0"/>
                  </a:rPr>
                  <a:t> </a:t>
                </a:r>
              </a:p>
              <a:p>
                <a14:m>
                  <m:oMath xmlns:m="http://schemas.openxmlformats.org/officeDocument/2006/math">
                    <m:f>
                      <m:fPr>
                        <m:ctrlPr>
                          <a:rPr lang="en-US" sz="2000" i="1">
                            <a:latin typeface="Cambria Math" panose="02040503050406030204" pitchFamily="18" charset="0"/>
                          </a:rPr>
                        </m:ctrlPr>
                      </m:fPr>
                      <m:num>
                        <m:r>
                          <a:rPr lang="en-US" sz="2000" b="0" i="1" smtClean="0">
                            <a:latin typeface="Cambria Math" panose="02040503050406030204" pitchFamily="18" charset="0"/>
                          </a:rPr>
                          <m:t>𝑠𝑤𝑎𝑝</m:t>
                        </m:r>
                        <m:r>
                          <a:rPr lang="en-US" sz="2000" b="0" i="1" smtClean="0">
                            <a:latin typeface="Cambria Math" panose="02040503050406030204" pitchFamily="18" charset="0"/>
                          </a:rPr>
                          <m:t> </m:t>
                        </m:r>
                        <m:r>
                          <a:rPr lang="en-US" sz="2000" b="0" i="1" smtClean="0">
                            <a:latin typeface="Cambria Math" panose="02040503050406030204" pitchFamily="18" charset="0"/>
                          </a:rPr>
                          <m:t>𝑟𝑎𝑡𝑒</m:t>
                        </m:r>
                      </m:num>
                      <m:den>
                        <m:r>
                          <a:rPr lang="en-US" sz="2000" i="1">
                            <a:latin typeface="Cambria Math" panose="02040503050406030204" pitchFamily="18" charset="0"/>
                          </a:rPr>
                          <m:t>(1+2.2727%)</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𝑠𝑤𝑎𝑝</m:t>
                        </m:r>
                        <m:r>
                          <a:rPr lang="en-US" sz="2000" b="0" i="1" smtClean="0">
                            <a:latin typeface="Cambria Math" panose="02040503050406030204" pitchFamily="18" charset="0"/>
                          </a:rPr>
                          <m:t> </m:t>
                        </m:r>
                        <m:r>
                          <a:rPr lang="en-US" sz="2000" b="0" i="1" smtClean="0">
                            <a:latin typeface="Cambria Math" panose="02040503050406030204" pitchFamily="18" charset="0"/>
                          </a:rPr>
                          <m:t>𝑟𝑎𝑡𝑒</m:t>
                        </m:r>
                      </m:num>
                      <m:den>
                        <m:d>
                          <m:dPr>
                            <m:ctrlPr>
                              <a:rPr lang="en-US" sz="2000" i="1">
                                <a:latin typeface="Cambria Math" panose="02040503050406030204" pitchFamily="18" charset="0"/>
                              </a:rPr>
                            </m:ctrlPr>
                          </m:dPr>
                          <m:e>
                            <m:r>
                              <a:rPr lang="en-US" sz="2000" i="1">
                                <a:latin typeface="Cambria Math" panose="02040503050406030204" pitchFamily="18" charset="0"/>
                              </a:rPr>
                              <m:t>1+3.0323%</m:t>
                            </m:r>
                          </m:e>
                        </m:d>
                        <m:r>
                          <a:rPr lang="en-US" sz="2000" i="1" baseline="30000">
                            <a:latin typeface="Cambria Math" panose="02040503050406030204" pitchFamily="18" charset="0"/>
                          </a:rPr>
                          <m:t>2</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𝑠𝑤𝑎𝑝</m:t>
                        </m:r>
                        <m:r>
                          <a:rPr lang="en-US" sz="2000" b="0" i="1" smtClean="0">
                            <a:latin typeface="Cambria Math" panose="02040503050406030204" pitchFamily="18" charset="0"/>
                          </a:rPr>
                          <m:t> </m:t>
                        </m:r>
                        <m:r>
                          <a:rPr lang="en-US" sz="2000" b="0" i="1" smtClean="0">
                            <a:latin typeface="Cambria Math" panose="02040503050406030204" pitchFamily="18" charset="0"/>
                          </a:rPr>
                          <m:t>𝑟𝑎𝑡𝑒</m:t>
                        </m:r>
                      </m:num>
                      <m:den>
                        <m:d>
                          <m:dPr>
                            <m:ctrlPr>
                              <a:rPr lang="en-US" sz="2000" i="1">
                                <a:latin typeface="Cambria Math" panose="02040503050406030204" pitchFamily="18" charset="0"/>
                              </a:rPr>
                            </m:ctrlPr>
                          </m:dPr>
                          <m:e>
                            <m:r>
                              <a:rPr lang="en-US" sz="2000" i="1">
                                <a:latin typeface="Cambria Math" panose="02040503050406030204" pitchFamily="18" charset="0"/>
                              </a:rPr>
                              <m:t>1+3.6355%</m:t>
                            </m:r>
                          </m:e>
                        </m:d>
                        <m:r>
                          <a:rPr lang="en-US" sz="2000" i="1" baseline="30000">
                            <a:latin typeface="Cambria Math" panose="02040503050406030204" pitchFamily="18" charset="0"/>
                          </a:rPr>
                          <m:t>3</m:t>
                        </m:r>
                      </m:den>
                    </m:f>
                  </m:oMath>
                </a14:m>
                <a:endParaRPr lang="en-US" dirty="0"/>
              </a:p>
              <a:p>
                <a:r>
                  <a:rPr lang="en-US" dirty="0"/>
                  <a:t>Swap rate=3.605%</a:t>
                </a:r>
              </a:p>
            </p:txBody>
          </p:sp>
        </mc:Choice>
        <mc:Fallback>
          <p:sp>
            <p:nvSpPr>
              <p:cNvPr id="3" name="Content Placeholder 2">
                <a:extLst>
                  <a:ext uri="{FF2B5EF4-FFF2-40B4-BE49-F238E27FC236}">
                    <a16:creationId xmlns:a16="http://schemas.microsoft.com/office/drawing/2014/main" id="{8BF7AD11-1DFC-4DE7-8717-A0C6B403A265}"/>
                  </a:ext>
                </a:extLst>
              </p:cNvPr>
              <p:cNvSpPr>
                <a:spLocks noGrp="1" noRot="1" noChangeAspect="1" noMove="1" noResize="1" noEditPoints="1" noAdjustHandles="1" noChangeArrowheads="1" noChangeShapeType="1" noTextEdit="1"/>
              </p:cNvSpPr>
              <p:nvPr>
                <p:ph idx="1"/>
              </p:nvPr>
            </p:nvSpPr>
            <p:spPr>
              <a:blipFill>
                <a:blip r:embed="rId2"/>
                <a:stretch>
                  <a:fillRect l="-1442" t="-1970"/>
                </a:stretch>
              </a:blipFill>
            </p:spPr>
            <p:txBody>
              <a:bodyPr/>
              <a:lstStyle/>
              <a:p>
                <a:r>
                  <a:rPr lang="en-US">
                    <a:noFill/>
                  </a:rPr>
                  <a:t> </a:t>
                </a:r>
              </a:p>
            </p:txBody>
          </p:sp>
        </mc:Fallback>
      </mc:AlternateContent>
    </p:spTree>
    <p:extLst>
      <p:ext uri="{BB962C8B-B14F-4D97-AF65-F5344CB8AC3E}">
        <p14:creationId xmlns:p14="http://schemas.microsoft.com/office/powerpoint/2010/main" val="11871838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C5923-67CC-4116-9695-D9BCA3EFD6EA}"/>
              </a:ext>
            </a:extLst>
          </p:cNvPr>
          <p:cNvSpPr>
            <a:spLocks noGrp="1"/>
          </p:cNvSpPr>
          <p:nvPr>
            <p:ph type="title"/>
          </p:nvPr>
        </p:nvSpPr>
        <p:spPr/>
        <p:txBody>
          <a:bodyPr/>
          <a:lstStyle/>
          <a:p>
            <a:r>
              <a:rPr lang="en-US" dirty="0"/>
              <a:t>Practices</a:t>
            </a:r>
          </a:p>
        </p:txBody>
      </p:sp>
      <p:sp>
        <p:nvSpPr>
          <p:cNvPr id="3" name="Content Placeholder 2">
            <a:extLst>
              <a:ext uri="{FF2B5EF4-FFF2-40B4-BE49-F238E27FC236}">
                <a16:creationId xmlns:a16="http://schemas.microsoft.com/office/drawing/2014/main" id="{67EE50C1-3250-4AC4-8E9A-33F304226875}"/>
              </a:ext>
            </a:extLst>
          </p:cNvPr>
          <p:cNvSpPr>
            <a:spLocks noGrp="1"/>
          </p:cNvSpPr>
          <p:nvPr>
            <p:ph idx="1"/>
          </p:nvPr>
        </p:nvSpPr>
        <p:spPr/>
        <p:txBody>
          <a:bodyPr>
            <a:normAutofit/>
          </a:bodyPr>
          <a:lstStyle/>
          <a:p>
            <a:r>
              <a:rPr lang="en-US" dirty="0"/>
              <a:t>Ace’s issuer client has swapped its outstanding fixed-rate debt to floating to match asset portfolio cash flows that generate an MRR-based return. Which of the following statements </a:t>
            </a:r>
            <a:r>
              <a:rPr lang="en-US" i="1" dirty="0"/>
              <a:t>best </a:t>
            </a:r>
            <a:r>
              <a:rPr lang="en-US" dirty="0"/>
              <a:t>describes how Ace’s MTM credit exposure to the issuer changes if interest rates rise immediately following trade inception?</a:t>
            </a:r>
          </a:p>
          <a:p>
            <a:r>
              <a:rPr lang="en-US" b="1" dirty="0"/>
              <a:t>A. </a:t>
            </a:r>
            <a:r>
              <a:rPr lang="en-US" dirty="0"/>
              <a:t>Since the client receives fixed and pays floating swap, it faces an MTM loss on the transaction as rates rise, </a:t>
            </a:r>
            <a:r>
              <a:rPr lang="en-US" i="1" dirty="0"/>
              <a:t>increasing </a:t>
            </a:r>
            <a:r>
              <a:rPr lang="en-US" dirty="0"/>
              <a:t>Ace’s MTM exposure to the client.</a:t>
            </a:r>
          </a:p>
          <a:p>
            <a:r>
              <a:rPr lang="en-US" b="1" dirty="0"/>
              <a:t>B. </a:t>
            </a:r>
            <a:r>
              <a:rPr lang="en-US" dirty="0"/>
              <a:t>Since the client receives fixed and pays floating swap, it faces an MTM gain on the transaction as rates rise, </a:t>
            </a:r>
            <a:r>
              <a:rPr lang="en-US" i="1" dirty="0"/>
              <a:t>decreasing </a:t>
            </a:r>
            <a:r>
              <a:rPr lang="en-US" dirty="0"/>
              <a:t>Ace’s MTM exposure to the client.</a:t>
            </a:r>
          </a:p>
          <a:p>
            <a:r>
              <a:rPr lang="en-US" b="1" dirty="0"/>
              <a:t>C. </a:t>
            </a:r>
            <a:r>
              <a:rPr lang="en-US" dirty="0"/>
              <a:t>Since the swap’s value is equal to the current settlement plus future expected settlement amounts, we do not have enough information to determine whether Ace’s MTM exposure to the client increases or decreases.</a:t>
            </a:r>
          </a:p>
        </p:txBody>
      </p:sp>
    </p:spTree>
    <p:extLst>
      <p:ext uri="{BB962C8B-B14F-4D97-AF65-F5344CB8AC3E}">
        <p14:creationId xmlns:p14="http://schemas.microsoft.com/office/powerpoint/2010/main" val="34123891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124B-F8B1-44FB-B9D6-3239CDA95508}"/>
              </a:ext>
            </a:extLst>
          </p:cNvPr>
          <p:cNvSpPr>
            <a:spLocks noGrp="1"/>
          </p:cNvSpPr>
          <p:nvPr>
            <p:ph type="title"/>
          </p:nvPr>
        </p:nvSpPr>
        <p:spPr/>
        <p:txBody>
          <a:bodyPr>
            <a:normAutofit fontScale="90000"/>
          </a:bodyPr>
          <a:lstStyle/>
          <a:p>
            <a:r>
              <a:rPr lang="en-US" altLang="zh-CN" sz="4400" dirty="0"/>
              <a:t>Classification </a:t>
            </a:r>
            <a:r>
              <a:rPr lang="en-US" sz="4400" dirty="0"/>
              <a:t>of derivatives</a:t>
            </a:r>
            <a:br>
              <a:rPr lang="en-US" dirty="0"/>
            </a:br>
            <a:r>
              <a:rPr lang="en-US" dirty="0"/>
              <a:t>Forward commitments and contingent claims</a:t>
            </a:r>
          </a:p>
        </p:txBody>
      </p:sp>
      <p:sp>
        <p:nvSpPr>
          <p:cNvPr id="3" name="Content Placeholder 2">
            <a:extLst>
              <a:ext uri="{FF2B5EF4-FFF2-40B4-BE49-F238E27FC236}">
                <a16:creationId xmlns:a16="http://schemas.microsoft.com/office/drawing/2014/main" id="{AEE854A1-1496-4876-AC8F-11F97047424B}"/>
              </a:ext>
            </a:extLst>
          </p:cNvPr>
          <p:cNvSpPr>
            <a:spLocks noGrp="1"/>
          </p:cNvSpPr>
          <p:nvPr>
            <p:ph idx="1"/>
          </p:nvPr>
        </p:nvSpPr>
        <p:spPr/>
        <p:txBody>
          <a:bodyPr/>
          <a:lstStyle/>
          <a:p>
            <a:r>
              <a:rPr lang="en-US" sz="2800" dirty="0"/>
              <a:t>Forward commitments</a:t>
            </a:r>
          </a:p>
          <a:p>
            <a:pPr lvl="1"/>
            <a:r>
              <a:rPr lang="en-US" sz="1800" dirty="0">
                <a:solidFill>
                  <a:schemeClr val="tx1"/>
                </a:solidFill>
              </a:rPr>
              <a:t>Forward</a:t>
            </a:r>
          </a:p>
          <a:p>
            <a:pPr lvl="1"/>
            <a:r>
              <a:rPr lang="en-US" sz="1800" dirty="0"/>
              <a:t>Futures</a:t>
            </a:r>
          </a:p>
          <a:p>
            <a:pPr lvl="1"/>
            <a:r>
              <a:rPr lang="en-US" sz="1800" dirty="0"/>
              <a:t>Swap</a:t>
            </a:r>
          </a:p>
          <a:p>
            <a:r>
              <a:rPr lang="en-US" sz="2800" dirty="0"/>
              <a:t>Contingent claims</a:t>
            </a:r>
          </a:p>
          <a:p>
            <a:pPr lvl="1"/>
            <a:r>
              <a:rPr lang="en-US" sz="1800" dirty="0"/>
              <a:t>Option</a:t>
            </a:r>
          </a:p>
          <a:p>
            <a:pPr lvl="1"/>
            <a:r>
              <a:rPr lang="en-US" sz="1800" dirty="0"/>
              <a:t>Credit Default Swap</a:t>
            </a:r>
          </a:p>
        </p:txBody>
      </p:sp>
    </p:spTree>
    <p:extLst>
      <p:ext uri="{BB962C8B-B14F-4D97-AF65-F5344CB8AC3E}">
        <p14:creationId xmlns:p14="http://schemas.microsoft.com/office/powerpoint/2010/main" val="35484638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782C3-1713-4158-BD07-C849C3C4CC28}"/>
              </a:ext>
            </a:extLst>
          </p:cNvPr>
          <p:cNvSpPr>
            <a:spLocks noGrp="1"/>
          </p:cNvSpPr>
          <p:nvPr>
            <p:ph type="title"/>
          </p:nvPr>
        </p:nvSpPr>
        <p:spPr/>
        <p:txBody>
          <a:bodyPr>
            <a:normAutofit fontScale="90000"/>
          </a:bodyPr>
          <a:lstStyle/>
          <a:p>
            <a:r>
              <a:rPr lang="en-US" altLang="zh-CN" sz="4000" dirty="0"/>
              <a:t>Classification</a:t>
            </a:r>
            <a:r>
              <a:rPr lang="en-US" sz="4000" dirty="0"/>
              <a:t> of derivatives	</a:t>
            </a:r>
            <a:r>
              <a:rPr lang="en-US" dirty="0"/>
              <a:t>	</a:t>
            </a:r>
            <a:br>
              <a:rPr lang="en-US" dirty="0"/>
            </a:br>
            <a:r>
              <a:rPr lang="en-US" dirty="0"/>
              <a:t>Exchange-traded and OTC market</a:t>
            </a:r>
          </a:p>
        </p:txBody>
      </p:sp>
      <p:sp>
        <p:nvSpPr>
          <p:cNvPr id="3" name="Content Placeholder 2">
            <a:extLst>
              <a:ext uri="{FF2B5EF4-FFF2-40B4-BE49-F238E27FC236}">
                <a16:creationId xmlns:a16="http://schemas.microsoft.com/office/drawing/2014/main" id="{AF25ED95-A7A6-4FF7-B6AE-E00C8A4243CE}"/>
              </a:ext>
            </a:extLst>
          </p:cNvPr>
          <p:cNvSpPr>
            <a:spLocks noGrp="1"/>
          </p:cNvSpPr>
          <p:nvPr>
            <p:ph idx="1"/>
          </p:nvPr>
        </p:nvSpPr>
        <p:spPr/>
        <p:txBody>
          <a:bodyPr/>
          <a:lstStyle/>
          <a:p>
            <a:r>
              <a:rPr lang="en-US" sz="2800" dirty="0"/>
              <a:t>Over-the-counter market</a:t>
            </a:r>
          </a:p>
          <a:p>
            <a:pPr lvl="1"/>
            <a:r>
              <a:rPr lang="en-US" sz="1800" dirty="0"/>
              <a:t>Forward</a:t>
            </a:r>
          </a:p>
          <a:p>
            <a:pPr lvl="1"/>
            <a:r>
              <a:rPr lang="en-US" sz="1800" dirty="0"/>
              <a:t>Swap</a:t>
            </a:r>
          </a:p>
          <a:p>
            <a:pPr lvl="1"/>
            <a:r>
              <a:rPr lang="en-US" sz="1800" dirty="0"/>
              <a:t>Option</a:t>
            </a:r>
          </a:p>
          <a:p>
            <a:r>
              <a:rPr lang="en-US" sz="2800" dirty="0"/>
              <a:t>Exchange-traded market</a:t>
            </a:r>
          </a:p>
          <a:p>
            <a:pPr lvl="1"/>
            <a:r>
              <a:rPr lang="en-US" sz="1800" dirty="0"/>
              <a:t>Futures</a:t>
            </a:r>
          </a:p>
          <a:p>
            <a:pPr lvl="1"/>
            <a:r>
              <a:rPr lang="en-US" sz="1800" dirty="0"/>
              <a:t>Option</a:t>
            </a:r>
          </a:p>
          <a:p>
            <a:endParaRPr lang="en-US" dirty="0"/>
          </a:p>
        </p:txBody>
      </p:sp>
    </p:spTree>
    <p:extLst>
      <p:ext uri="{BB962C8B-B14F-4D97-AF65-F5344CB8AC3E}">
        <p14:creationId xmlns:p14="http://schemas.microsoft.com/office/powerpoint/2010/main" val="20631237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C868E-9E09-460D-AFC5-F06FE734B18C}"/>
              </a:ext>
            </a:extLst>
          </p:cNvPr>
          <p:cNvSpPr>
            <a:spLocks noGrp="1"/>
          </p:cNvSpPr>
          <p:nvPr>
            <p:ph type="title"/>
          </p:nvPr>
        </p:nvSpPr>
        <p:spPr/>
        <p:txBody>
          <a:bodyPr>
            <a:normAutofit fontScale="90000"/>
          </a:bodyPr>
          <a:lstStyle/>
          <a:p>
            <a:r>
              <a:rPr lang="en-US" altLang="zh-CN" sz="4000" dirty="0"/>
              <a:t>Classification </a:t>
            </a:r>
            <a:r>
              <a:rPr lang="en-US" sz="4000" dirty="0"/>
              <a:t>of derivatives	</a:t>
            </a:r>
            <a:r>
              <a:rPr lang="en-US" dirty="0"/>
              <a:t>	</a:t>
            </a:r>
            <a:br>
              <a:rPr lang="en-US" dirty="0"/>
            </a:br>
            <a:r>
              <a:rPr lang="en-US" dirty="0"/>
              <a:t>Exchange-traded and OTC market</a:t>
            </a:r>
          </a:p>
        </p:txBody>
      </p:sp>
      <p:sp>
        <p:nvSpPr>
          <p:cNvPr id="3" name="Content Placeholder 2">
            <a:extLst>
              <a:ext uri="{FF2B5EF4-FFF2-40B4-BE49-F238E27FC236}">
                <a16:creationId xmlns:a16="http://schemas.microsoft.com/office/drawing/2014/main" id="{8C312896-34F4-450C-92F0-CAD934A523A3}"/>
              </a:ext>
            </a:extLst>
          </p:cNvPr>
          <p:cNvSpPr>
            <a:spLocks noGrp="1"/>
          </p:cNvSpPr>
          <p:nvPr>
            <p:ph idx="1"/>
          </p:nvPr>
        </p:nvSpPr>
        <p:spPr/>
        <p:txBody>
          <a:bodyPr>
            <a:normAutofit/>
          </a:bodyPr>
          <a:lstStyle/>
          <a:p>
            <a:r>
              <a:rPr lang="en-US" sz="2800" dirty="0"/>
              <a:t>Exchange-traded derivative market</a:t>
            </a:r>
          </a:p>
          <a:p>
            <a:r>
              <a:rPr lang="en-US" dirty="0"/>
              <a:t>characteristics</a:t>
            </a:r>
          </a:p>
          <a:p>
            <a:pPr lvl="1"/>
            <a:r>
              <a:rPr lang="en-US" dirty="0"/>
              <a:t>Standardized	</a:t>
            </a:r>
          </a:p>
          <a:p>
            <a:pPr lvl="1"/>
            <a:r>
              <a:rPr lang="en-US" dirty="0"/>
              <a:t>More liquid</a:t>
            </a:r>
          </a:p>
          <a:p>
            <a:pPr lvl="1"/>
            <a:r>
              <a:rPr lang="en-US" dirty="0"/>
              <a:t>Market makers and speculators</a:t>
            </a:r>
          </a:p>
          <a:p>
            <a:pPr lvl="1"/>
            <a:r>
              <a:rPr lang="en-US" dirty="0"/>
              <a:t>Clear and settle all contracts overnight</a:t>
            </a:r>
          </a:p>
          <a:p>
            <a:pPr lvl="1"/>
            <a:r>
              <a:rPr lang="en-US" dirty="0"/>
              <a:t>Credit guarantee</a:t>
            </a:r>
          </a:p>
          <a:p>
            <a:pPr lvl="1"/>
            <a:r>
              <a:rPr lang="en-US" dirty="0"/>
              <a:t>Transparency(regulatory bodies)</a:t>
            </a:r>
          </a:p>
          <a:p>
            <a:pPr lvl="1"/>
            <a:r>
              <a:rPr lang="en-US" dirty="0"/>
              <a:t>Loss of privacy and flexibility</a:t>
            </a:r>
          </a:p>
          <a:p>
            <a:endParaRPr lang="en-US" dirty="0"/>
          </a:p>
          <a:p>
            <a:endParaRPr lang="en-US" dirty="0"/>
          </a:p>
        </p:txBody>
      </p:sp>
    </p:spTree>
    <p:extLst>
      <p:ext uri="{BB962C8B-B14F-4D97-AF65-F5344CB8AC3E}">
        <p14:creationId xmlns:p14="http://schemas.microsoft.com/office/powerpoint/2010/main" val="10803450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2ACD3-97F2-43B1-8933-4B82D4F11644}"/>
              </a:ext>
            </a:extLst>
          </p:cNvPr>
          <p:cNvSpPr>
            <a:spLocks noGrp="1"/>
          </p:cNvSpPr>
          <p:nvPr>
            <p:ph type="title"/>
          </p:nvPr>
        </p:nvSpPr>
        <p:spPr/>
        <p:txBody>
          <a:bodyPr>
            <a:normAutofit fontScale="90000"/>
          </a:bodyPr>
          <a:lstStyle/>
          <a:p>
            <a:r>
              <a:rPr lang="en-US" altLang="zh-CN" sz="4000" dirty="0"/>
              <a:t>Classification	</a:t>
            </a:r>
            <a:r>
              <a:rPr lang="en-US" sz="4000" dirty="0"/>
              <a:t>of derivatives	</a:t>
            </a:r>
            <a:r>
              <a:rPr lang="en-US" dirty="0"/>
              <a:t>	</a:t>
            </a:r>
            <a:br>
              <a:rPr lang="en-US" dirty="0"/>
            </a:br>
            <a:r>
              <a:rPr lang="en-US" dirty="0"/>
              <a:t>Exchange-traded and OTC market</a:t>
            </a:r>
          </a:p>
        </p:txBody>
      </p:sp>
      <p:sp>
        <p:nvSpPr>
          <p:cNvPr id="3" name="Content Placeholder 2">
            <a:extLst>
              <a:ext uri="{FF2B5EF4-FFF2-40B4-BE49-F238E27FC236}">
                <a16:creationId xmlns:a16="http://schemas.microsoft.com/office/drawing/2014/main" id="{487D91EC-818A-4A4E-B004-E96C0A6F64DC}"/>
              </a:ext>
            </a:extLst>
          </p:cNvPr>
          <p:cNvSpPr>
            <a:spLocks noGrp="1"/>
          </p:cNvSpPr>
          <p:nvPr>
            <p:ph idx="1"/>
          </p:nvPr>
        </p:nvSpPr>
        <p:spPr/>
        <p:txBody>
          <a:bodyPr/>
          <a:lstStyle/>
          <a:p>
            <a:r>
              <a:rPr lang="en-US" sz="2800" dirty="0"/>
              <a:t>Over-the-counter derivative market</a:t>
            </a:r>
          </a:p>
          <a:p>
            <a:r>
              <a:rPr lang="en-US" dirty="0"/>
              <a:t>characteristics</a:t>
            </a:r>
          </a:p>
          <a:p>
            <a:pPr lvl="1"/>
            <a:r>
              <a:rPr lang="en-US" dirty="0"/>
              <a:t>Customization</a:t>
            </a:r>
          </a:p>
          <a:p>
            <a:pPr lvl="1"/>
            <a:r>
              <a:rPr lang="en-US" dirty="0"/>
              <a:t>More flexible</a:t>
            </a:r>
          </a:p>
          <a:p>
            <a:pPr lvl="1"/>
            <a:r>
              <a:rPr lang="en-US" dirty="0"/>
              <a:t>Lower degree of regulation</a:t>
            </a:r>
          </a:p>
          <a:p>
            <a:pPr lvl="1"/>
            <a:r>
              <a:rPr lang="en-US" dirty="0"/>
              <a:t>Retain a degree of privacy with lower transparency</a:t>
            </a:r>
          </a:p>
          <a:p>
            <a:pPr lvl="1"/>
            <a:endParaRPr lang="en-US" dirty="0"/>
          </a:p>
          <a:p>
            <a:endParaRPr lang="en-US" dirty="0"/>
          </a:p>
        </p:txBody>
      </p:sp>
    </p:spTree>
    <p:extLst>
      <p:ext uri="{BB962C8B-B14F-4D97-AF65-F5344CB8AC3E}">
        <p14:creationId xmlns:p14="http://schemas.microsoft.com/office/powerpoint/2010/main" val="73661464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71E7E-561B-4C61-8404-6C29256855A2}"/>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CFF1D1EF-7E0F-48EE-98B9-A11615480828}"/>
              </a:ext>
            </a:extLst>
          </p:cNvPr>
          <p:cNvSpPr>
            <a:spLocks noGrp="1"/>
          </p:cNvSpPr>
          <p:nvPr>
            <p:ph idx="1"/>
          </p:nvPr>
        </p:nvSpPr>
        <p:spPr/>
        <p:txBody>
          <a:bodyPr>
            <a:normAutofit/>
          </a:bodyPr>
          <a:lstStyle/>
          <a:p>
            <a:r>
              <a:rPr lang="en-US" dirty="0"/>
              <a:t>1.Which of the following is not a forward commitment?</a:t>
            </a:r>
          </a:p>
          <a:p>
            <a:pPr lvl="1"/>
            <a:r>
              <a:rPr lang="en-US" dirty="0"/>
              <a:t>A An agreement to take out a loan at a future date at a specific rate</a:t>
            </a:r>
          </a:p>
          <a:p>
            <a:pPr lvl="1"/>
            <a:r>
              <a:rPr lang="en-US" dirty="0"/>
              <a:t>B An offer of employment that must be accepted or rejected in two weeks</a:t>
            </a:r>
          </a:p>
          <a:p>
            <a:pPr lvl="1"/>
            <a:r>
              <a:rPr lang="en-US" dirty="0"/>
              <a:t>C An agreement to lease a piece of machinery for one year with a series of fixed monthly payments</a:t>
            </a:r>
          </a:p>
          <a:p>
            <a:r>
              <a:rPr lang="en-US" dirty="0"/>
              <a:t>2.Which of the following statements is true about contingent claims?</a:t>
            </a:r>
          </a:p>
          <a:p>
            <a:pPr lvl="1"/>
            <a:r>
              <a:rPr lang="en-US" dirty="0"/>
              <a:t>A Either party can default to the other.</a:t>
            </a:r>
          </a:p>
          <a:p>
            <a:pPr lvl="1"/>
            <a:r>
              <a:rPr lang="en-US" dirty="0"/>
              <a:t>B The payoffs are linearly related to the performance of the underlying.</a:t>
            </a:r>
          </a:p>
          <a:p>
            <a:pPr lvl="1"/>
            <a:r>
              <a:rPr lang="en-US" dirty="0"/>
              <a:t>C The most the long can lose is the amount paid for the contingent claim.</a:t>
            </a:r>
          </a:p>
        </p:txBody>
      </p:sp>
    </p:spTree>
    <p:extLst>
      <p:ext uri="{BB962C8B-B14F-4D97-AF65-F5344CB8AC3E}">
        <p14:creationId xmlns:p14="http://schemas.microsoft.com/office/powerpoint/2010/main" val="16574399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D5F44-83D3-4C3D-AA1E-B7B8E357D44D}"/>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2EA05F35-4584-4A6C-B5B8-1E6EAF96AE0E}"/>
              </a:ext>
            </a:extLst>
          </p:cNvPr>
          <p:cNvSpPr>
            <a:spLocks noGrp="1"/>
          </p:cNvSpPr>
          <p:nvPr>
            <p:ph idx="1"/>
          </p:nvPr>
        </p:nvSpPr>
        <p:spPr/>
        <p:txBody>
          <a:bodyPr>
            <a:normAutofit/>
          </a:bodyPr>
          <a:lstStyle/>
          <a:p>
            <a:r>
              <a:rPr lang="en-US" dirty="0"/>
              <a:t>3.Which of the following characteristics is not associated with exchange-traded derivatives?</a:t>
            </a:r>
          </a:p>
          <a:p>
            <a:pPr lvl="1"/>
            <a:r>
              <a:rPr lang="en-US" dirty="0"/>
              <a:t>A Margin or performance bonds are required.</a:t>
            </a:r>
          </a:p>
          <a:p>
            <a:pPr lvl="1"/>
            <a:r>
              <a:rPr lang="en-US" dirty="0"/>
              <a:t>B The exchange guarantees all payments in the event of default.</a:t>
            </a:r>
          </a:p>
          <a:p>
            <a:pPr lvl="1"/>
            <a:r>
              <a:rPr lang="en-US" dirty="0"/>
              <a:t>C All terms except the price are customized to the parties’ individual needs.</a:t>
            </a:r>
          </a:p>
          <a:p>
            <a:r>
              <a:rPr lang="en-US" dirty="0"/>
              <a:t>4.Which of the following characteristics is associated with over- the- counter derivatives?</a:t>
            </a:r>
          </a:p>
          <a:p>
            <a:pPr lvl="1"/>
            <a:r>
              <a:rPr lang="en-US" dirty="0"/>
              <a:t>A Trading occurs in a central location.</a:t>
            </a:r>
          </a:p>
          <a:p>
            <a:pPr lvl="1"/>
            <a:r>
              <a:rPr lang="en-US" dirty="0"/>
              <a:t>B They are more regulated than exchange- listed derivatives.</a:t>
            </a:r>
          </a:p>
          <a:p>
            <a:pPr lvl="1"/>
            <a:r>
              <a:rPr lang="en-US" dirty="0"/>
              <a:t>C They are less transparent than exchange- listed derivatives.</a:t>
            </a:r>
          </a:p>
        </p:txBody>
      </p:sp>
    </p:spTree>
    <p:extLst>
      <p:ext uri="{BB962C8B-B14F-4D97-AF65-F5344CB8AC3E}">
        <p14:creationId xmlns:p14="http://schemas.microsoft.com/office/powerpoint/2010/main" val="31212917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D5F44-83D3-4C3D-AA1E-B7B8E357D44D}"/>
              </a:ext>
            </a:extLst>
          </p:cNvPr>
          <p:cNvSpPr>
            <a:spLocks noGrp="1"/>
          </p:cNvSpPr>
          <p:nvPr>
            <p:ph type="title"/>
          </p:nvPr>
        </p:nvSpPr>
        <p:spPr/>
        <p:txBody>
          <a:bodyPr>
            <a:normAutofit/>
          </a:bodyPr>
          <a:lstStyle/>
          <a:p>
            <a:r>
              <a:rPr lang="en-US" sz="4000" dirty="0"/>
              <a:t>Practices</a:t>
            </a:r>
          </a:p>
        </p:txBody>
      </p:sp>
      <p:sp>
        <p:nvSpPr>
          <p:cNvPr id="3" name="Content Placeholder 2">
            <a:extLst>
              <a:ext uri="{FF2B5EF4-FFF2-40B4-BE49-F238E27FC236}">
                <a16:creationId xmlns:a16="http://schemas.microsoft.com/office/drawing/2014/main" id="{2EA05F35-4584-4A6C-B5B8-1E6EAF96AE0E}"/>
              </a:ext>
            </a:extLst>
          </p:cNvPr>
          <p:cNvSpPr>
            <a:spLocks noGrp="1"/>
          </p:cNvSpPr>
          <p:nvPr>
            <p:ph idx="1"/>
          </p:nvPr>
        </p:nvSpPr>
        <p:spPr/>
        <p:txBody>
          <a:bodyPr>
            <a:normAutofit/>
          </a:bodyPr>
          <a:lstStyle/>
          <a:p>
            <a:r>
              <a:rPr lang="en-US" dirty="0"/>
              <a:t>5.Market makers earn a profit in both exchange and over- the- counter derivatives markets by:</a:t>
            </a:r>
          </a:p>
          <a:p>
            <a:pPr lvl="1"/>
            <a:r>
              <a:rPr lang="en-US" dirty="0"/>
              <a:t>A charging a commission on each trade.</a:t>
            </a:r>
          </a:p>
          <a:p>
            <a:pPr lvl="1"/>
            <a:r>
              <a:rPr lang="en-US" dirty="0"/>
              <a:t>B a combination of commissions and markups.</a:t>
            </a:r>
          </a:p>
          <a:p>
            <a:pPr lvl="1"/>
            <a:r>
              <a:rPr lang="en-US" dirty="0"/>
              <a:t>C buying at one price, selling at a higher price, and hedging any risk.</a:t>
            </a:r>
          </a:p>
          <a:p>
            <a:r>
              <a:rPr lang="en-US" dirty="0"/>
              <a:t>6.Which of the following statements most accurately describes exchange-traded derivatives relative to over- the- counter derivatives? Exchange-traded derivatives are more likely to have:</a:t>
            </a:r>
          </a:p>
          <a:p>
            <a:pPr lvl="1"/>
            <a:r>
              <a:rPr lang="en-US" dirty="0"/>
              <a:t>A greater credit risk.</a:t>
            </a:r>
          </a:p>
          <a:p>
            <a:pPr lvl="1"/>
            <a:r>
              <a:rPr lang="en-US" dirty="0"/>
              <a:t>B standardized contract terms.</a:t>
            </a:r>
          </a:p>
          <a:p>
            <a:pPr lvl="1"/>
            <a:r>
              <a:rPr lang="en-US" dirty="0"/>
              <a:t>C greater risk management uses</a:t>
            </a:r>
          </a:p>
        </p:txBody>
      </p:sp>
    </p:spTree>
    <p:extLst>
      <p:ext uri="{BB962C8B-B14F-4D97-AF65-F5344CB8AC3E}">
        <p14:creationId xmlns:p14="http://schemas.microsoft.com/office/powerpoint/2010/main" val="11899569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积分">
  <a:themeElements>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积分">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Override1.xml><?xml version="1.0" encoding="utf-8"?>
<a:themeOverride xmlns:a="http://schemas.openxmlformats.org/drawingml/2006/main">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themeOverride>
</file>

<file path=docProps/app.xml><?xml version="1.0" encoding="utf-8"?>
<Properties xmlns="http://schemas.openxmlformats.org/officeDocument/2006/extended-properties" xmlns:vt="http://schemas.openxmlformats.org/officeDocument/2006/docPropsVTypes">
  <TotalTime>466</TotalTime>
  <Words>8598</Words>
  <Application>Microsoft Office PowerPoint</Application>
  <PresentationFormat>Widescreen</PresentationFormat>
  <Paragraphs>816</Paragraphs>
  <Slides>114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114</vt:i4>
      </vt:variant>
    </vt:vector>
  </HeadingPairs>
  <TitlesOfParts>
    <vt:vector size="122" baseType="lpstr">
      <vt:lpstr>Tw Cen MT</vt:lpstr>
      <vt:lpstr>Tw Cen MT Condensed</vt:lpstr>
      <vt:lpstr>华文仿宋</vt:lpstr>
      <vt:lpstr>Arial</vt:lpstr>
      <vt:lpstr>Cambria Math</vt:lpstr>
      <vt:lpstr>Trebuchet MS</vt:lpstr>
      <vt:lpstr>Wingdings 3</vt:lpstr>
      <vt:lpstr>积分</vt:lpstr>
      <vt:lpstr>Derivatives Definition of derivatives</vt:lpstr>
      <vt:lpstr>Derivatives TYPES OF DERIVATIVES</vt:lpstr>
      <vt:lpstr>Forward Contracts</vt:lpstr>
      <vt:lpstr>Forward Contracts </vt:lpstr>
      <vt:lpstr>Forward Contracts example</vt:lpstr>
      <vt:lpstr>Forward Contracts</vt:lpstr>
      <vt:lpstr>Forward Contracts</vt:lpstr>
      <vt:lpstr>Forward Contracts example</vt:lpstr>
      <vt:lpstr>Forward Contracts practice</vt:lpstr>
      <vt:lpstr>Futures Contracts</vt:lpstr>
      <vt:lpstr>Futures Contracts</vt:lpstr>
      <vt:lpstr>Futures Contracts</vt:lpstr>
      <vt:lpstr>Futures Contracts example</vt:lpstr>
      <vt:lpstr>Futures Contracts Way to against default </vt:lpstr>
      <vt:lpstr>Futures Contracts Final Settlement of futures </vt:lpstr>
      <vt:lpstr>Futures Contracts</vt:lpstr>
      <vt:lpstr>Futures Contracts example</vt:lpstr>
      <vt:lpstr>Swap Contracts</vt:lpstr>
      <vt:lpstr>Swap Contracts</vt:lpstr>
      <vt:lpstr>Swap Contracts</vt:lpstr>
      <vt:lpstr>Swap Contracts</vt:lpstr>
      <vt:lpstr>Swap Contracts example</vt:lpstr>
      <vt:lpstr>Swap Contracts</vt:lpstr>
      <vt:lpstr>Swap contracts practices</vt:lpstr>
      <vt:lpstr>Option Contracts</vt:lpstr>
      <vt:lpstr>Option Contracts</vt:lpstr>
      <vt:lpstr>Option Contracts Call Option</vt:lpstr>
      <vt:lpstr>Option Contracts Call Option</vt:lpstr>
      <vt:lpstr>Option Contracts Call Option</vt:lpstr>
      <vt:lpstr>Option Contracts Call Option</vt:lpstr>
      <vt:lpstr>Option Contracts Practices </vt:lpstr>
      <vt:lpstr>Option Contracts Practices</vt:lpstr>
      <vt:lpstr>Option Contracts Put Option</vt:lpstr>
      <vt:lpstr>Option Contracts Put Option</vt:lpstr>
      <vt:lpstr>Option Contracts Put Option</vt:lpstr>
      <vt:lpstr>Option Contracts</vt:lpstr>
      <vt:lpstr>Option Contracts</vt:lpstr>
      <vt:lpstr>Option Contracts Practices</vt:lpstr>
      <vt:lpstr>Forward commitment and contingent claim</vt:lpstr>
      <vt:lpstr>Forward commitment and contingent claim</vt:lpstr>
      <vt:lpstr>practices</vt:lpstr>
      <vt:lpstr>practices</vt:lpstr>
      <vt:lpstr>practices</vt:lpstr>
      <vt:lpstr>practices</vt:lpstr>
      <vt:lpstr>Credit Derivatives  </vt:lpstr>
      <vt:lpstr>Credit Derivatives</vt:lpstr>
      <vt:lpstr>Credit Derivatives</vt:lpstr>
      <vt:lpstr>Credit Derivatives</vt:lpstr>
      <vt:lpstr>practices</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Pricing and valuation of forward</vt:lpstr>
      <vt:lpstr>Forward rate agreement Yield to maturity (Market discount rate)</vt:lpstr>
      <vt:lpstr>Forward rate agreement Spot rate(Zero rate)</vt:lpstr>
      <vt:lpstr>Forward rate agreement</vt:lpstr>
      <vt:lpstr>Forward rate agreement</vt:lpstr>
      <vt:lpstr>Forward rate agreement</vt:lpstr>
      <vt:lpstr>Forward rate agreement</vt:lpstr>
      <vt:lpstr>practices</vt:lpstr>
      <vt:lpstr>practices</vt:lpstr>
      <vt:lpstr>Pricing and valuation of futures pricing</vt:lpstr>
      <vt:lpstr>Pricing and valuation of futures pricing</vt:lpstr>
      <vt:lpstr>Pricing and valuation of futures valuation</vt:lpstr>
      <vt:lpstr>Pricing and valuation of futures valuation</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Pricing and valuation of futures interest rate futures</vt:lpstr>
      <vt:lpstr>Pricing and valuation of futures</vt:lpstr>
      <vt:lpstr>practices</vt:lpstr>
      <vt:lpstr>Pricing and valuation of swap pricing</vt:lpstr>
      <vt:lpstr>Pricing and valuation of swap pricing</vt:lpstr>
      <vt:lpstr>Pricing and valuation of swap pricing</vt:lpstr>
      <vt:lpstr>Pricing and valuation of swap pricing</vt:lpstr>
      <vt:lpstr>Pricing and valuation of swap</vt:lpstr>
      <vt:lpstr>Pricing and valuation of swap</vt:lpstr>
      <vt:lpstr>Pricing and valuation of swap valuation</vt:lpstr>
      <vt:lpstr>Pricing and valuation of swap valuation</vt:lpstr>
      <vt:lpstr>Pricing and valuation of swap valuation</vt:lpstr>
      <vt:lpstr>Pricing and valuation of swap valuation</vt:lpstr>
      <vt:lpstr>Practices </vt:lpstr>
      <vt:lpstr>Practices</vt:lpstr>
      <vt:lpstr>Practices</vt:lpstr>
      <vt:lpstr>Classification of derivatives Forward commitments and contingent claims</vt:lpstr>
      <vt:lpstr>Classification of derivatives   Exchange-traded and OTC market</vt:lpstr>
      <vt:lpstr>Classification of derivatives   Exchange-traded and OTC market</vt:lpstr>
      <vt:lpstr>Classification of derivatives   Exchange-traded and OTC market</vt:lpstr>
      <vt:lpstr>Practices</vt:lpstr>
      <vt:lpstr>Practices</vt:lpstr>
      <vt:lpstr>Practices</vt:lpstr>
      <vt:lpstr>The purposes and benefits of derivatives</vt:lpstr>
      <vt:lpstr>The purposes and benefits of derivatives</vt:lpstr>
      <vt:lpstr>Practices</vt:lpstr>
      <vt:lpstr>Criticisms and misuses of derivatives Speculation and gambling</vt:lpstr>
      <vt:lpstr>Criticisms and misuses of derivatives Destabilization and Systemic Risk</vt:lpstr>
      <vt:lpstr>Practices</vt:lpstr>
      <vt:lpstr>Elementary principles of derivative pricing </vt:lpstr>
      <vt:lpstr>Elementary principles of derivative pricing-Storage</vt:lpstr>
      <vt:lpstr>Elementary principles of derivative pricing-Arbitrage</vt:lpstr>
      <vt:lpstr>Elementary principles of derivative pricing-Arbitrage</vt:lpstr>
      <vt:lpstr>Elementary principles of derivative pricing-Arbitrage</vt:lpstr>
      <vt:lpstr>Elementary principles of derivative pricing-Arbitrage</vt:lpstr>
      <vt:lpstr>Elementary principles of derivative pricing-Arbitrage</vt:lpstr>
      <vt:lpstr>Practices</vt:lpstr>
      <vt:lpstr>Practices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Derivatives Definition of derivatives</dc:title>
  <dc:creator>秦 玮杰</dc:creator>
  <cp:lastModifiedBy>秦玮杰</cp:lastModifiedBy>
  <cp:revision>5</cp:revision>
  <dcterms:created xsi:type="dcterms:W3CDTF">2022-08-24T13:45:39Z</dcterms:created>
  <dcterms:modified xsi:type="dcterms:W3CDTF">2022-08-25T08:26:14Z</dcterms:modified>
</cp:coreProperties>
</file>